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charts/chart39.xml" ContentType="application/vnd.openxmlformats-officedocument.drawingml.chart+xml"/>
  <Override PartName="/ppt/charts/chart57.xml" ContentType="application/vnd.openxmlformats-officedocument.drawingml.chart+xml"/>
  <Override PartName="/ppt/notesSlides/notesSlide2.xml" ContentType="application/vnd.openxmlformats-officedocument.presentationml.notesSlide+xml"/>
  <Override PartName="/ppt/charts/chart68.xml" ContentType="application/vnd.openxmlformats-officedocument.drawingml.char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charts/chart28.xml" ContentType="application/vnd.openxmlformats-officedocument.drawingml.chart+xml"/>
  <Override PartName="/ppt/charts/chart46.xml" ContentType="application/vnd.openxmlformats-officedocument.drawingml.chart+xml"/>
  <Override PartName="/ppt/activeX/activeX2.xml" ContentType="application/vnd.ms-office.activeX+xml"/>
  <Override PartName="/ppt/charts/chart75.xml" ContentType="application/vnd.openxmlformats-officedocument.drawingml.char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35.xml" ContentType="application/vnd.openxmlformats-officedocument.drawingml.chart+xml"/>
  <Override PartName="/ppt/charts/chart53.xml" ContentType="application/vnd.openxmlformats-officedocument.drawingml.chart+xml"/>
  <Override PartName="/ppt/charts/chart64.xml" ContentType="application/vnd.openxmlformats-officedocument.drawingml.chart+xml"/>
  <Override PartName="/ppt/charts/chart82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24.xml" ContentType="application/vnd.openxmlformats-officedocument.drawingml.chart+xml"/>
  <Override PartName="/ppt/charts/chart42.xml" ContentType="application/vnd.openxmlformats-officedocument.drawingml.chart+xml"/>
  <Override PartName="/ppt/drawings/drawing17.xml" ContentType="application/vnd.openxmlformats-officedocument.drawingml.chartshapes+xml"/>
  <Override PartName="/ppt/charts/chart60.xml" ContentType="application/vnd.openxmlformats-officedocument.drawingml.chart+xml"/>
  <Override PartName="/ppt/charts/chart71.xml" ContentType="application/vnd.openxmlformats-officedocument.drawingml.char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harts/chart3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drawings/drawing13.xml" ContentType="application/vnd.openxmlformats-officedocument.drawingml.chartshapes+xml"/>
  <Override PartName="/ppt/drawings/drawing24.xml" ContentType="application/vnd.openxmlformats-officedocument.drawingml.chartshapes+xml"/>
  <Default Extension="xlsx" ContentType="application/vnd.openxmlformats-officedocument.spreadsheetml.sheet"/>
  <Override PartName="/ppt/charts/chart3.xml" ContentType="application/vnd.openxmlformats-officedocument.drawingml.chart+xml"/>
  <Override PartName="/ppt/drawings/drawing7.xml" ContentType="application/vnd.openxmlformats-officedocument.drawingml.chartshapes+xml"/>
  <Override PartName="/ppt/drawings/drawing20.xml" ContentType="application/vnd.openxmlformats-officedocument.drawingml.chartshape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charts/chart69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ms-office.activeX"/>
  <Override PartName="/ppt/drawings/drawing3.xml" ContentType="application/vnd.openxmlformats-officedocument.drawingml.chartshapes+xml"/>
  <Override PartName="/ppt/charts/chart29.xml" ContentType="application/vnd.openxmlformats-officedocument.drawingml.chart+xml"/>
  <Override PartName="/ppt/charts/chart58.xml" ContentType="application/vnd.openxmlformats-officedocument.drawingml.chart+xml"/>
  <Override PartName="/ppt/charts/chart76.xml" ContentType="application/vnd.openxmlformats-officedocument.drawingml.chart+xml"/>
  <Default Extension="png" ContentType="image/png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charts/chart36.xml" ContentType="application/vnd.openxmlformats-officedocument.drawingml.chart+xml"/>
  <Override PartName="/ppt/charts/chart47.xml" ContentType="application/vnd.openxmlformats-officedocument.drawingml.chart+xml"/>
  <Override PartName="/ppt/charts/chart65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25.xml" ContentType="application/vnd.openxmlformats-officedocument.drawingml.chart+xml"/>
  <Override PartName="/ppt/charts/chart54.xml" ContentType="application/vnd.openxmlformats-officedocument.drawingml.chart+xml"/>
  <Override PartName="/ppt/charts/chart72.xml" ContentType="application/vnd.openxmlformats-officedocument.drawingml.char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charts/chart14.xml" ContentType="application/vnd.openxmlformats-officedocument.drawingml.chart+xml"/>
  <Override PartName="/ppt/charts/chart32.xml" ContentType="application/vnd.openxmlformats-officedocument.drawingml.chart+xml"/>
  <Override PartName="/ppt/charts/chart43.xml" ContentType="application/vnd.openxmlformats-officedocument.drawingml.chart+xml"/>
  <Override PartName="/ppt/drawings/drawing18.xml" ContentType="application/vnd.openxmlformats-officedocument.drawingml.chartshapes+xml"/>
  <Override PartName="/ppt/charts/chart61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charts/chart21.xml" ContentType="application/vnd.openxmlformats-officedocument.drawingml.chart+xml"/>
  <Override PartName="/ppt/charts/chart50.xml" ContentType="application/vnd.openxmlformats-officedocument.drawingml.chart+xml"/>
  <Override PartName="/ppt/drawings/drawing25.xml" ContentType="application/vnd.openxmlformats-officedocument.drawingml.chartshap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10.xml" ContentType="application/vnd.openxmlformats-officedocument.drawingml.chart+xml"/>
  <Override PartName="/ppt/drawings/drawing14.xml" ContentType="application/vnd.openxmlformats-officedocument.drawingml.chartshapes+xml"/>
  <Override PartName="/ppt/charts/chart4.xml" ContentType="application/vnd.openxmlformats-officedocument.drawingml.chart+xml"/>
  <Override PartName="/ppt/drawings/drawing8.xml" ContentType="application/vnd.openxmlformats-officedocument.drawingml.chartshapes+xml"/>
  <Override PartName="/ppt/drawings/drawing21.xml" ContentType="application/vnd.openxmlformats-officedocument.drawingml.chartshapes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drawings/drawing6.xml" ContentType="application/vnd.openxmlformats-officedocument.drawingml.chartshapes+xml"/>
  <Override PartName="/ppt/drawings/drawing10.xml" ContentType="application/vnd.openxmlformats-officedocument.drawingml.chartshapes+xml"/>
  <Override PartName="/ppt/charts/chart59.xml" ContentType="application/vnd.openxmlformats-officedocument.drawingml.chart+xml"/>
  <Override PartName="/ppt/charts/chart79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charts/chart48.xml" ContentType="application/vnd.openxmlformats-officedocument.drawingml.chart+xml"/>
  <Override PartName="/ppt/charts/chart77.xml" ContentType="application/vnd.openxmlformats-officedocument.drawingml.char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charts/chart19.xml" ContentType="application/vnd.openxmlformats-officedocument.drawingml.chart+xml"/>
  <Override PartName="/ppt/charts/chart37.xml" ContentType="application/vnd.openxmlformats-officedocument.drawingml.chart+xml"/>
  <Override PartName="/ppt/charts/chart55.xml" ContentType="application/vnd.openxmlformats-officedocument.drawingml.chart+xml"/>
  <Override PartName="/ppt/charts/chart66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Override PartName="/ppt/charts/chart26.xml" ContentType="application/vnd.openxmlformats-officedocument.drawingml.chart+xml"/>
  <Override PartName="/ppt/charts/chart44.xml" ContentType="application/vnd.openxmlformats-officedocument.drawingml.chart+xml"/>
  <Override PartName="/ppt/drawings/drawing19.xml" ContentType="application/vnd.openxmlformats-officedocument.drawingml.chartshapes+xml"/>
  <Override PartName="/ppt/charts/chart73.xml" ContentType="application/vnd.openxmlformats-officedocument.drawingml.chart+xml"/>
  <Default Extension="rels" ContentType="application/vnd.openxmlformats-package.relationships+xml"/>
  <Override PartName="/ppt/slides/slide23.xml" ContentType="application/vnd.openxmlformats-officedocument.presentationml.slide+xml"/>
  <Override PartName="/ppt/charts/chart15.xml" ContentType="application/vnd.openxmlformats-officedocument.drawingml.chart+xml"/>
  <Override PartName="/ppt/charts/chart33.xml" ContentType="application/vnd.openxmlformats-officedocument.drawingml.chart+xml"/>
  <Override PartName="/ppt/charts/chart51.xml" ContentType="application/vnd.openxmlformats-officedocument.drawingml.chart+xml"/>
  <Override PartName="/ppt/charts/chart62.xml" ContentType="application/vnd.openxmlformats-officedocument.drawingml.chart+xml"/>
  <Override PartName="/ppt/charts/chart80.xml" ContentType="application/vnd.openxmlformats-officedocument.drawingml.char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40.xml" ContentType="application/vnd.openxmlformats-officedocument.drawingml.chart+xml"/>
  <Override PartName="/ppt/drawings/drawing15.xml" ContentType="application/vnd.openxmlformats-officedocument.drawingml.chartshapes+xml"/>
  <Override PartName="/ppt/drawings/drawing26.xml" ContentType="application/vnd.openxmlformats-officedocument.drawingml.chartshapes+xml"/>
  <Override PartName="/ppt/drawings/drawing9.xml" ContentType="application/vnd.openxmlformats-officedocument.drawingml.chartshapes+xml"/>
  <Override PartName="/ppt/drawings/drawing22.xml" ContentType="application/vnd.openxmlformats-officedocument.drawingml.chartshapes+xml"/>
  <Override PartName="/ppt/charts/chart5.xml" ContentType="application/vnd.openxmlformats-officedocument.drawingml.chart+xml"/>
  <Override PartName="/ppt/drawings/drawing11.xml" ContentType="application/vnd.openxmlformats-officedocument.drawingml.chartshape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rawings/drawing5.xml" ContentType="application/vnd.openxmlformats-officedocument.drawingml.chartshapes+xml"/>
  <Override PartName="/ppt/charts/chart78.xml" ContentType="application/vnd.openxmlformats-officedocument.drawingml.chart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notesSlides/notesSlide1.xml" ContentType="application/vnd.openxmlformats-officedocument.presentationml.notesSlide+xml"/>
  <Override PartName="/ppt/charts/chart49.xml" ContentType="application/vnd.openxmlformats-officedocument.drawingml.chart+xml"/>
  <Override PartName="/ppt/charts/chart67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charts/chart27.xml" ContentType="application/vnd.openxmlformats-officedocument.drawingml.chart+xml"/>
  <Override PartName="/ppt/charts/chart38.xml" ContentType="application/vnd.openxmlformats-officedocument.drawingml.chart+xml"/>
  <Override PartName="/ppt/charts/chart56.xml" ContentType="application/vnd.openxmlformats-officedocument.drawingml.chart+xml"/>
  <Override PartName="/ppt/charts/chart74.xml" ContentType="application/vnd.openxmlformats-officedocument.drawingml.char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activeX/activeX1.xml" ContentType="application/vnd.ms-office.activeX+xml"/>
  <Override PartName="/ppt/charts/chart16.xml" ContentType="application/vnd.openxmlformats-officedocument.drawingml.chart+xml"/>
  <Override PartName="/ppt/charts/chart34.xml" ContentType="application/vnd.openxmlformats-officedocument.drawingml.chart+xml"/>
  <Override PartName="/ppt/charts/chart45.xml" ContentType="application/vnd.openxmlformats-officedocument.drawingml.chart+xml"/>
  <Override PartName="/ppt/charts/chart63.xml" ContentType="application/vnd.openxmlformats-officedocument.drawingml.chart+xml"/>
  <Override PartName="/ppt/charts/chart81.xml" ContentType="application/vnd.openxmlformats-officedocument.drawingml.chart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23.xml" ContentType="application/vnd.openxmlformats-officedocument.drawingml.chart+xml"/>
  <Override PartName="/ppt/charts/chart52.xml" ContentType="application/vnd.openxmlformats-officedocument.drawingml.chart+xml"/>
  <Override PartName="/ppt/charts/chart70.xml" ContentType="application/vnd.openxmlformats-officedocument.drawingml.chart+xml"/>
  <Override PartName="/ppt/slides/slide20.xml" ContentType="application/vnd.openxmlformats-officedocument.presentationml.slide+xml"/>
  <Override PartName="/ppt/charts/chart12.xml" ContentType="application/vnd.openxmlformats-officedocument.drawingml.chart+xml"/>
  <Override PartName="/ppt/charts/chart30.xml" ContentType="application/vnd.openxmlformats-officedocument.drawingml.chart+xml"/>
  <Override PartName="/ppt/charts/chart41.xml" ContentType="application/vnd.openxmlformats-officedocument.drawingml.chart+xml"/>
  <Override PartName="/ppt/drawings/drawing16.xml" ContentType="application/vnd.openxmlformats-officedocument.drawingml.chartshapes+xml"/>
  <Override PartName="/ppt/charts/chart6.xml" ContentType="application/vnd.openxmlformats-officedocument.drawingml.chart+xml"/>
  <Override PartName="/ppt/drawings/drawing23.xml" ContentType="application/vnd.openxmlformats-officedocument.drawingml.chartshapes+xml"/>
  <Override PartName="/ppt/drawings/drawing12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6" r:id="rId2"/>
    <p:sldId id="257" r:id="rId3"/>
    <p:sldId id="258" r:id="rId4"/>
    <p:sldId id="259" r:id="rId5"/>
    <p:sldId id="260" r:id="rId6"/>
    <p:sldId id="285" r:id="rId7"/>
    <p:sldId id="286" r:id="rId8"/>
    <p:sldId id="287" r:id="rId9"/>
    <p:sldId id="288" r:id="rId10"/>
    <p:sldId id="290" r:id="rId11"/>
    <p:sldId id="299" r:id="rId12"/>
    <p:sldId id="292" r:id="rId13"/>
    <p:sldId id="293" r:id="rId14"/>
    <p:sldId id="294" r:id="rId15"/>
    <p:sldId id="261" r:id="rId16"/>
    <p:sldId id="262" r:id="rId17"/>
    <p:sldId id="263" r:id="rId18"/>
    <p:sldId id="264" r:id="rId19"/>
    <p:sldId id="265" r:id="rId20"/>
    <p:sldId id="266" r:id="rId21"/>
    <p:sldId id="267" r:id="rId22"/>
    <p:sldId id="268" r:id="rId23"/>
    <p:sldId id="269" r:id="rId24"/>
    <p:sldId id="270" r:id="rId25"/>
    <p:sldId id="271" r:id="rId26"/>
    <p:sldId id="272" r:id="rId27"/>
    <p:sldId id="298" r:id="rId28"/>
    <p:sldId id="274" r:id="rId29"/>
    <p:sldId id="277" r:id="rId30"/>
    <p:sldId id="295" r:id="rId31"/>
    <p:sldId id="278" r:id="rId32"/>
    <p:sldId id="279" r:id="rId33"/>
    <p:sldId id="276" r:id="rId34"/>
    <p:sldId id="280" r:id="rId35"/>
    <p:sldId id="281" r:id="rId36"/>
    <p:sldId id="296" r:id="rId37"/>
    <p:sldId id="282" r:id="rId38"/>
    <p:sldId id="283" r:id="rId39"/>
    <p:sldId id="275" r:id="rId40"/>
    <p:sldId id="297" r:id="rId4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82" autoAdjust="0"/>
    <p:restoredTop sz="94598" autoAdjust="0"/>
  </p:normalViewPr>
  <p:slideViewPr>
    <p:cSldViewPr>
      <p:cViewPr>
        <p:scale>
          <a:sx n="60" d="100"/>
          <a:sy n="60" d="100"/>
        </p:scale>
        <p:origin x="-1192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1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activeX1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8.xlsx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6.xlsx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2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3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4.xlsx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5.xlsx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6.xlsx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7.xlsx"/></Relationships>
</file>

<file path=ppt/charts/_rels/chart3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38.xlsx"/></Relationships>
</file>

<file path=ppt/charts/_rels/chart3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39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4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Office_Excel40.xlsx"/></Relationships>
</file>

<file path=ppt/charts/_rels/chart4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Office_Excel41.xlsx"/></Relationships>
</file>

<file path=ppt/charts/_rels/chart4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_____Microsoft_Office_Excel42.xlsx"/></Relationships>
</file>

<file path=ppt/charts/_rels/chart4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3.xlsx"/></Relationships>
</file>

<file path=ppt/charts/_rels/chart4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_____Microsoft_Office_Excel44.xlsx"/></Relationships>
</file>

<file path=ppt/charts/_rels/chart4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_____Microsoft_Office_Excel45.xlsx"/></Relationships>
</file>

<file path=ppt/charts/_rels/chart4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_____Microsoft_Office_Excel46.xlsx"/></Relationships>
</file>

<file path=ppt/charts/_rels/chart4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7.xlsx"/></Relationships>
</file>

<file path=ppt/charts/_rels/chart4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package" Target="../embeddings/_____Microsoft_Office_Excel48.xlsx"/></Relationships>
</file>

<file path=ppt/charts/_rels/chart4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package" Target="../embeddings/_____Microsoft_Office_Excel49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5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package" Target="../embeddings/_____Microsoft_Office_Excel50.xlsx"/></Relationships>
</file>

<file path=ppt/charts/_rels/chart5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1.xlsx"/></Relationships>
</file>

<file path=ppt/charts/_rels/chart5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package" Target="../embeddings/_____Microsoft_Office_Excel52.xlsx"/></Relationships>
</file>

<file path=ppt/charts/_rels/chart5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package" Target="../embeddings/_____Microsoft_Office_Excel53.xlsx"/></Relationships>
</file>

<file path=ppt/charts/_rels/chart5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7.xml"/><Relationship Id="rId1" Type="http://schemas.openxmlformats.org/officeDocument/2006/relationships/package" Target="../embeddings/_____Microsoft_Office_Excel54.xlsx"/></Relationships>
</file>

<file path=ppt/charts/_rels/chart5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5.xlsx"/></Relationships>
</file>

<file path=ppt/charts/_rels/chart5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8.xml"/><Relationship Id="rId1" Type="http://schemas.openxmlformats.org/officeDocument/2006/relationships/package" Target="../embeddings/_____Microsoft_Office_Excel56.xlsx"/></Relationships>
</file>

<file path=ppt/charts/_rels/chart5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9.xml"/><Relationship Id="rId1" Type="http://schemas.openxmlformats.org/officeDocument/2006/relationships/package" Target="../embeddings/_____Microsoft_Office_Excel57.xlsx"/></Relationships>
</file>

<file path=ppt/charts/_rels/chart5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0.xml"/><Relationship Id="rId1" Type="http://schemas.openxmlformats.org/officeDocument/2006/relationships/package" Target="../embeddings/_____Microsoft_Office_Excel58.xlsx"/></Relationships>
</file>

<file path=ppt/charts/_rels/chart5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1.xml"/><Relationship Id="rId1" Type="http://schemas.openxmlformats.org/officeDocument/2006/relationships/package" Target="../embeddings/_____Microsoft_Office_Excel59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6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2.xml"/><Relationship Id="rId1" Type="http://schemas.openxmlformats.org/officeDocument/2006/relationships/package" Target="../embeddings/_____Microsoft_Office_Excel60.xlsx"/></Relationships>
</file>

<file path=ppt/charts/_rels/chart6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1.xlsx"/></Relationships>
</file>

<file path=ppt/charts/_rels/chart6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2.xlsx"/></Relationships>
</file>

<file path=ppt/charts/_rels/chart6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3.xlsx"/></Relationships>
</file>

<file path=ppt/charts/_rels/chart6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4.xlsx"/></Relationships>
</file>

<file path=ppt/charts/_rels/chart6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5.xlsx"/></Relationships>
</file>

<file path=ppt/charts/_rels/chart6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6.xlsx"/></Relationships>
</file>

<file path=ppt/charts/_rels/chart6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7.xlsx"/></Relationships>
</file>

<file path=ppt/charts/_rels/chart6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8.xlsx"/></Relationships>
</file>

<file path=ppt/charts/_rels/chart6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9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7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0.xlsx"/></Relationships>
</file>

<file path=ppt/charts/_rels/chart7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3.xml"/><Relationship Id="rId1" Type="http://schemas.openxmlformats.org/officeDocument/2006/relationships/package" Target="../embeddings/_____Microsoft_Office_Excel71.xlsx"/></Relationships>
</file>

<file path=ppt/charts/_rels/chart7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2.xlsx"/></Relationships>
</file>

<file path=ppt/charts/_rels/chart7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3.xlsx"/></Relationships>
</file>

<file path=ppt/charts/_rels/chart7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4.xlsx"/></Relationships>
</file>

<file path=ppt/charts/_rels/chart7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5.xlsx"/></Relationships>
</file>

<file path=ppt/charts/_rels/chart7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6.xlsx"/></Relationships>
</file>

<file path=ppt/charts/_rels/chart7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7.xlsx"/></Relationships>
</file>

<file path=ppt/charts/_rels/chart7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4.xml"/><Relationship Id="rId1" Type="http://schemas.openxmlformats.org/officeDocument/2006/relationships/package" Target="../embeddings/_____Microsoft_Office_Excel78.xlsx"/></Relationships>
</file>

<file path=ppt/charts/_rels/chart7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5.xml"/><Relationship Id="rId1" Type="http://schemas.openxmlformats.org/officeDocument/2006/relationships/package" Target="../embeddings/_____Microsoft_Office_Excel79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8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6.xml"/><Relationship Id="rId1" Type="http://schemas.openxmlformats.org/officeDocument/2006/relationships/package" Target="../embeddings/_____Microsoft_Office_Excel80.xlsx"/></Relationships>
</file>

<file path=ppt/charts/_rels/chart8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1.xlsx"/></Relationships>
</file>

<file path=ppt/charts/_rels/chart8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2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1.697530864197553E-2"/>
          <c:y val="3.086635926983939E-2"/>
          <c:w val="0.96095290172061165"/>
          <c:h val="0.76807919110253464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dLbls>
            <c:dLbl>
              <c:idx val="0"/>
              <c:layout>
                <c:manualLayout>
                  <c:x val="-2.58900797122582E-2"/>
                  <c:y val="7.2561850407174841E-3"/>
                </c:manualLayout>
              </c:layout>
              <c:showVal val="1"/>
            </c:dLbl>
            <c:dLbl>
              <c:idx val="1"/>
              <c:layout>
                <c:manualLayout>
                  <c:x val="-1.697530864197553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388588,58</a:t>
                    </a:r>
                  </a:p>
                </c:rich>
              </c:tx>
              <c:showVal val="1"/>
            </c:dLbl>
            <c:dLbl>
              <c:idx val="2"/>
              <c:layout>
                <c:manualLayout>
                  <c:x val="-2.1604938271605235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-2.3148148148148147E-2"/>
                  <c:y val="2.8060326608944646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363910,97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-1.5432098765432251E-2"/>
                  <c:y val="5.6120653217889786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2018 год (отчет)</c:v>
                </c:pt>
                <c:pt idx="1">
                  <c:v>2019 год*</c:v>
                </c:pt>
                <c:pt idx="2">
                  <c:v>2020 год</c:v>
                </c:pt>
                <c:pt idx="3">
                  <c:v>2021 год</c:v>
                </c:pt>
                <c:pt idx="4">
                  <c:v>2022год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408935.26</c:v>
                </c:pt>
                <c:pt idx="1">
                  <c:v>388588.58</c:v>
                </c:pt>
                <c:pt idx="2">
                  <c:v>385615.63</c:v>
                </c:pt>
                <c:pt idx="3">
                  <c:v>363910.97000000015</c:v>
                </c:pt>
                <c:pt idx="4">
                  <c:v>362211.28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dLbls>
            <c:dLbl>
              <c:idx val="0"/>
              <c:layout>
                <c:manualLayout>
                  <c:x val="4.0123456790123468E-2"/>
                  <c:y val="2.8059153334616975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367581,4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2.6234567901234612E-2"/>
                  <c:y val="-1.9479112294450253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392169,85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2.932098765432101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385883,04</a:t>
                    </a:r>
                  </a:p>
                </c:rich>
              </c:tx>
              <c:showVal val="1"/>
            </c:dLbl>
            <c:dLbl>
              <c:idx val="3"/>
              <c:layout>
                <c:manualLayout>
                  <c:x val="3.7037037037037292E-2"/>
                  <c:y val="2.8060326608944646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363910,97</a:t>
                    </a:r>
                  </a:p>
                </c:rich>
              </c:tx>
              <c:showVal val="1"/>
            </c:dLbl>
            <c:dLbl>
              <c:idx val="4"/>
              <c:layout>
                <c:manualLayout>
                  <c:x val="3.5493705647905292E-2"/>
                  <c:y val="5.6120653217889786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362211,28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2018 год (отчет)</c:v>
                </c:pt>
                <c:pt idx="1">
                  <c:v>2019 год*</c:v>
                </c:pt>
                <c:pt idx="2">
                  <c:v>2020 год</c:v>
                </c:pt>
                <c:pt idx="3">
                  <c:v>2021 год</c:v>
                </c:pt>
                <c:pt idx="4">
                  <c:v>2022год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333703.75</c:v>
                </c:pt>
                <c:pt idx="1">
                  <c:v>335444.5</c:v>
                </c:pt>
                <c:pt idx="2">
                  <c:v>392169.85</c:v>
                </c:pt>
                <c:pt idx="3">
                  <c:v>331853.51</c:v>
                </c:pt>
                <c:pt idx="4">
                  <c:v>321363.51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 (профицит)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layout>
                <c:manualLayout>
                  <c:x val="1.0802469135802571E-2"/>
                  <c:y val="3.6280925203587412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3581,27</a:t>
                    </a:r>
                  </a:p>
                </c:rich>
              </c:tx>
              <c:showVal val="1"/>
            </c:dLbl>
            <c:dLbl>
              <c:idx val="2"/>
              <c:layout>
                <c:manualLayout>
                  <c:x val="1.6975308641975433E-2"/>
                  <c:y val="-1.08842775610762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267,41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2018 год (отчет)</c:v>
                </c:pt>
                <c:pt idx="1">
                  <c:v>2019 год*</c:v>
                </c:pt>
                <c:pt idx="2">
                  <c:v>2020 год</c:v>
                </c:pt>
                <c:pt idx="3">
                  <c:v>2021 год</c:v>
                </c:pt>
                <c:pt idx="4">
                  <c:v>2022год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1094.01</c:v>
                </c:pt>
                <c:pt idx="1">
                  <c:v>2330.75</c:v>
                </c:pt>
                <c:pt idx="2">
                  <c:v>3581.27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axId val="100913920"/>
        <c:axId val="100915456"/>
      </c:barChart>
      <c:catAx>
        <c:axId val="100913920"/>
        <c:scaling>
          <c:orientation val="minMax"/>
        </c:scaling>
        <c:axPos val="b"/>
        <c:tickLblPos val="nextTo"/>
        <c:crossAx val="100915456"/>
        <c:crosses val="autoZero"/>
        <c:auto val="1"/>
        <c:lblAlgn val="ctr"/>
        <c:lblOffset val="100"/>
      </c:catAx>
      <c:valAx>
        <c:axId val="100915456"/>
        <c:scaling>
          <c:orientation val="minMax"/>
        </c:scaling>
        <c:delete val="1"/>
        <c:axPos val="l"/>
        <c:numFmt formatCode="General" sourceLinked="1"/>
        <c:tickLblPos val="none"/>
        <c:crossAx val="100913920"/>
        <c:crosses val="autoZero"/>
        <c:crossBetween val="between"/>
      </c:valAx>
      <c:spPr>
        <a:noFill/>
        <a:ln>
          <a:noFill/>
        </a:ln>
      </c:spPr>
    </c:plotArea>
    <c:legend>
      <c:legendPos val="r"/>
      <c:layout>
        <c:manualLayout>
          <c:xMode val="edge"/>
          <c:yMode val="edge"/>
          <c:x val="0.17770450568678919"/>
          <c:y val="0.91159796875260413"/>
          <c:w val="0.62476463011568872"/>
          <c:h val="8.8402031247385479E-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3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0.24000000000000021</c:v>
                </c:pt>
                <c:pt idx="1">
                  <c:v>0.76000000000000623</c:v>
                </c:pt>
              </c:numCache>
            </c:numRef>
          </c:val>
        </c:ser>
        <c:firstSliceAng val="0"/>
        <c:holeSize val="50"/>
      </c:doughnutChart>
      <c:spPr>
        <a:ln>
          <a:noFill/>
        </a:ln>
      </c:spPr>
    </c:plotArea>
    <c:plotVisOnly val="1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3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0.24000000000000021</c:v>
                </c:pt>
                <c:pt idx="1">
                  <c:v>0.76000000000000623</c:v>
                </c:pt>
              </c:numCache>
            </c:numRef>
          </c:val>
        </c:ser>
        <c:firstSliceAng val="0"/>
        <c:holeSize val="50"/>
      </c:doughnutChart>
    </c:plotArea>
    <c:plotVisOnly val="1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2020 </a:t>
            </a:r>
            <a:r>
              <a:rPr lang="ru-RU" dirty="0"/>
              <a:t>год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1264263024712406"/>
          <c:y val="0.17386877432178952"/>
          <c:w val="0.77471473950575265"/>
          <c:h val="0.37766909767910717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</c:v>
                </c:pt>
              </c:strCache>
            </c:strRef>
          </c:tx>
          <c:dLbls>
            <c:dLbl>
              <c:idx val="1"/>
              <c:layout>
                <c:manualLayout>
                  <c:x val="2.7350550061915613E-2"/>
                  <c:y val="-4.4444133374394578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13,0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11,7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37,9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Налог на доходы физических лиц 19003,5 тыс.рублей</c:v>
                </c:pt>
                <c:pt idx="1">
                  <c:v>Налоги на имущество 6589 тыс. рублей</c:v>
                </c:pt>
                <c:pt idx="2">
                  <c:v>Акцизы по подакцизным товарам 5957,1 тыс. рублей</c:v>
                </c:pt>
                <c:pt idx="3">
                  <c:v>Налоги на совокупный доход 19274,8 тыс. рублей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0.37400000000000033</c:v>
                </c:pt>
                <c:pt idx="1">
                  <c:v>0.13</c:v>
                </c:pt>
                <c:pt idx="2">
                  <c:v>0.11700000000000002</c:v>
                </c:pt>
                <c:pt idx="3">
                  <c:v>0.37900000000000039</c:v>
                </c:pt>
              </c:numCache>
            </c:numRef>
          </c:val>
        </c:ser>
        <c:firstSliceAng val="0"/>
        <c:holeSize val="50"/>
      </c:doughnutChart>
    </c:plotArea>
    <c:legend>
      <c:legendPos val="b"/>
      <c:layout>
        <c:manualLayout>
          <c:xMode val="edge"/>
          <c:yMode val="edge"/>
          <c:x val="6.452424033471417E-2"/>
          <c:y val="0.64904060164059829"/>
          <c:w val="0.87095123130036478"/>
          <c:h val="0.33762615834710197"/>
        </c:manualLayout>
      </c:layout>
      <c:txPr>
        <a:bodyPr/>
        <a:lstStyle/>
        <a:p>
          <a:pPr>
            <a:defRPr sz="14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2021 </a:t>
            </a:r>
            <a:r>
              <a:rPr lang="ru-RU" dirty="0"/>
              <a:t>год</a:t>
            </a:r>
          </a:p>
        </c:rich>
      </c:tx>
      <c:layout>
        <c:manualLayout>
          <c:xMode val="edge"/>
          <c:yMode val="edge"/>
          <c:x val="0.28167405466520706"/>
          <c:y val="1.9999860018477592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37,9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12,7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11,5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mtClean="0"/>
                      <a:t>37,9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Налог на доходы физических лиц 20026,03 тыс.рублей</c:v>
                </c:pt>
                <c:pt idx="1">
                  <c:v>Налоги на имущество 6687,84 тыс. рублей</c:v>
                </c:pt>
                <c:pt idx="2">
                  <c:v>Акцизы по подакцизным товарам 6095,9 тыс. рублей</c:v>
                </c:pt>
                <c:pt idx="3">
                  <c:v>Налоги на совокупный доход 20036,05 тыс. рублей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0.37900000000000045</c:v>
                </c:pt>
                <c:pt idx="1">
                  <c:v>0.127</c:v>
                </c:pt>
                <c:pt idx="2">
                  <c:v>0.115</c:v>
                </c:pt>
                <c:pt idx="3">
                  <c:v>0.37900000000000045</c:v>
                </c:pt>
              </c:numCache>
            </c:numRef>
          </c:val>
        </c:ser>
        <c:firstSliceAng val="0"/>
        <c:holeSize val="50"/>
      </c:doughnutChart>
    </c:plotArea>
    <c:legend>
      <c:legendPos val="b"/>
      <c:layout>
        <c:manualLayout>
          <c:xMode val="edge"/>
          <c:yMode val="edge"/>
          <c:x val="6.452424033471417E-2"/>
          <c:y val="0.65126280830930305"/>
          <c:w val="0.870951231300365"/>
          <c:h val="0.33540395167837883"/>
        </c:manualLayout>
      </c:layout>
      <c:txPr>
        <a:bodyPr/>
        <a:lstStyle/>
        <a:p>
          <a:pPr>
            <a:defRPr sz="14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2022 год</a:t>
            </a:r>
            <a:endParaRPr lang="ru-RU" dirty="0"/>
          </a:p>
        </c:rich>
      </c:tx>
      <c:layout/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2022год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38,5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12,2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11,6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mtClean="0"/>
                      <a:t>37,7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Налог на доходы физических лиц 21303,19 тыс.рублей</c:v>
                </c:pt>
                <c:pt idx="1">
                  <c:v>Налоги на имущество 6781,46 тыс. рублей</c:v>
                </c:pt>
                <c:pt idx="2">
                  <c:v>Акцизы по подакцизным товарам 6421,1 тыс. рублей</c:v>
                </c:pt>
                <c:pt idx="3">
                  <c:v>Налоги на совокупный доход 20864,69 тыс. рублей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0.38500000000000045</c:v>
                </c:pt>
                <c:pt idx="1">
                  <c:v>0.12200000000000009</c:v>
                </c:pt>
                <c:pt idx="2">
                  <c:v>0.11600000000000002</c:v>
                </c:pt>
                <c:pt idx="3">
                  <c:v>0.37700000000000039</c:v>
                </c:pt>
              </c:numCache>
            </c:numRef>
          </c:val>
        </c:ser>
        <c:firstSliceAng val="0"/>
        <c:holeSize val="50"/>
      </c:doughnutChart>
    </c:plotArea>
    <c:legend>
      <c:legendPos val="b"/>
      <c:layout>
        <c:manualLayout>
          <c:xMode val="edge"/>
          <c:yMode val="edge"/>
          <c:x val="6.452424033471417E-2"/>
          <c:y val="0.64904060164059885"/>
          <c:w val="0.870951231300365"/>
          <c:h val="0.33762615834710208"/>
        </c:manualLayout>
      </c:layout>
      <c:txPr>
        <a:bodyPr/>
        <a:lstStyle/>
        <a:p>
          <a:pPr>
            <a:defRPr sz="14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2"/>
  <c:chart>
    <c:autoTitleDeleted val="1"/>
    <c:plotArea>
      <c:layout>
        <c:manualLayout>
          <c:layoutTarget val="inner"/>
          <c:xMode val="edge"/>
          <c:yMode val="edge"/>
          <c:x val="2.456723332505634E-2"/>
          <c:y val="2.4495735041785482E-2"/>
          <c:w val="0.95086553334989088"/>
          <c:h val="0.72888410296753814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2018 (отчет)</c:v>
                </c:pt>
                <c:pt idx="1">
                  <c:v>2019 год*</c:v>
                </c:pt>
                <c:pt idx="2">
                  <c:v>2020 год</c:v>
                </c:pt>
                <c:pt idx="3">
                  <c:v>2021 год</c:v>
                </c:pt>
                <c:pt idx="4">
                  <c:v>2022 год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 formatCode="General">
                  <c:v>16840.189999999973</c:v>
                </c:pt>
                <c:pt idx="1">
                  <c:v>16859</c:v>
                </c:pt>
                <c:pt idx="2">
                  <c:v>19003.5</c:v>
                </c:pt>
                <c:pt idx="3" formatCode="General">
                  <c:v>20026.03</c:v>
                </c:pt>
                <c:pt idx="4" formatCode="General">
                  <c:v>21303.19</c:v>
                </c:pt>
              </c:numCache>
            </c:numRef>
          </c:val>
        </c:ser>
        <c:overlap val="100"/>
        <c:axId val="108583552"/>
        <c:axId val="108622208"/>
      </c:barChart>
      <c:catAx>
        <c:axId val="108583552"/>
        <c:scaling>
          <c:orientation val="minMax"/>
        </c:scaling>
        <c:axPos val="b"/>
        <c:tickLblPos val="nextTo"/>
        <c:crossAx val="108622208"/>
        <c:crosses val="autoZero"/>
        <c:auto val="1"/>
        <c:lblAlgn val="ctr"/>
        <c:lblOffset val="100"/>
      </c:catAx>
      <c:valAx>
        <c:axId val="108622208"/>
        <c:scaling>
          <c:orientation val="minMax"/>
        </c:scaling>
        <c:delete val="1"/>
        <c:axPos val="l"/>
        <c:numFmt formatCode="General" sourceLinked="1"/>
        <c:tickLblPos val="none"/>
        <c:crossAx val="10858355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0.23800000000000004</c:v>
                </c:pt>
                <c:pt idx="1">
                  <c:v>0.76200000000000201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0.24000000000000021</c:v>
                </c:pt>
                <c:pt idx="1">
                  <c:v>0.76000000000000401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0.24000000000000021</c:v>
                </c:pt>
                <c:pt idx="1">
                  <c:v>0.76000000000000612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2"/>
  <c:chart>
    <c:autoTitleDeleted val="1"/>
    <c:plotArea>
      <c:layout>
        <c:manualLayout>
          <c:layoutTarget val="inner"/>
          <c:xMode val="edge"/>
          <c:yMode val="edge"/>
          <c:x val="3.0917657999578841E-2"/>
          <c:y val="7.4073555623990969E-2"/>
          <c:w val="0.96599057620046735"/>
          <c:h val="0.7486355689937858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Акцизы на нефтепродукты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2018(отчет)</c:v>
                </c:pt>
                <c:pt idx="1">
                  <c:v>2019 год*</c:v>
                </c:pt>
                <c:pt idx="2">
                  <c:v>2020 год</c:v>
                </c:pt>
                <c:pt idx="3">
                  <c:v>2021 год</c:v>
                </c:pt>
                <c:pt idx="4">
                  <c:v>2022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5058.5</c:v>
                </c:pt>
                <c:pt idx="1">
                  <c:v>4690.2</c:v>
                </c:pt>
                <c:pt idx="2">
                  <c:v>5957.1</c:v>
                </c:pt>
                <c:pt idx="3">
                  <c:v>6095.9</c:v>
                </c:pt>
                <c:pt idx="4">
                  <c:v>6421.1</c:v>
                </c:pt>
              </c:numCache>
            </c:numRef>
          </c:val>
        </c:ser>
        <c:gapWidth val="55"/>
        <c:overlap val="100"/>
        <c:axId val="108425600"/>
        <c:axId val="108427136"/>
      </c:barChart>
      <c:catAx>
        <c:axId val="108425600"/>
        <c:scaling>
          <c:orientation val="minMax"/>
        </c:scaling>
        <c:axPos val="b"/>
        <c:majorTickMark val="none"/>
        <c:tickLblPos val="nextTo"/>
        <c:crossAx val="108427136"/>
        <c:crosses val="autoZero"/>
        <c:auto val="1"/>
        <c:lblAlgn val="ctr"/>
        <c:lblOffset val="100"/>
      </c:catAx>
      <c:valAx>
        <c:axId val="108427136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108425600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3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0.73400000000000065</c:v>
                </c:pt>
                <c:pt idx="1">
                  <c:v>0.26600000000000001</c:v>
                </c:pt>
              </c:numCache>
            </c:numRef>
          </c:val>
        </c:ser>
        <c:firstSliceAng val="0"/>
        <c:holeSize val="50"/>
      </c:doughnutChart>
    </c:plotArea>
    <c:plotVisOnly val="1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9.0000000000000024E-2</c:v>
                </c:pt>
                <c:pt idx="1">
                  <c:v>0.91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0.1</c:v>
                </c:pt>
                <c:pt idx="1">
                  <c:v>0.9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0.1</c:v>
                </c:pt>
                <c:pt idx="1">
                  <c:v>0.9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0.33000000000000346</c:v>
                </c:pt>
                <c:pt idx="1">
                  <c:v>0.67000000000000726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0.30000000000000032</c:v>
                </c:pt>
                <c:pt idx="1">
                  <c:v>0.70000000000000062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0.30000000000000032</c:v>
                </c:pt>
                <c:pt idx="1">
                  <c:v>0.70000000000000062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1.3888888888888897E-2"/>
          <c:y val="0.10392828272477825"/>
          <c:w val="0.96604938271604934"/>
          <c:h val="0.73836437305734859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C00000"/>
            </a:solidFill>
          </c:spPr>
          <c:dLbls>
            <c:dLbl>
              <c:idx val="0"/>
              <c:layout>
                <c:manualLayout>
                  <c:x val="-1.5432098765432104E-3"/>
                  <c:y val="-0.3869407496977027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26057,57</a:t>
                    </a:r>
                  </a:p>
                  <a:p>
                    <a:r>
                      <a:rPr lang="ru-RU" dirty="0" smtClean="0"/>
                      <a:t>тыс. руб.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4.6297511422183375E-3"/>
                  <c:y val="-0.3998602429666065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26831 </a:t>
                    </a:r>
                  </a:p>
                  <a:p>
                    <a:r>
                      <a:rPr lang="ru-RU" sz="1400" b="0" i="0" u="none" strike="noStrike" baseline="0" dirty="0" smtClean="0"/>
                      <a:t>тыс. </a:t>
                    </a:r>
                    <a:r>
                      <a:rPr lang="ru-RU" sz="1400" b="0" i="0" u="none" strike="noStrike" baseline="0" dirty="0" err="1" smtClean="0"/>
                      <a:t>руб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3.0864197530863753E-3"/>
                  <c:y val="-0.3772672309552603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19274,8 </a:t>
                    </a:r>
                  </a:p>
                  <a:p>
                    <a:r>
                      <a:rPr lang="ru-RU" sz="1400" b="0" i="0" u="none" strike="noStrike" baseline="0" dirty="0" smtClean="0"/>
                      <a:t>тыс. </a:t>
                    </a:r>
                    <a:r>
                      <a:rPr lang="ru-RU" sz="1400" b="0" i="0" u="none" strike="noStrike" baseline="0" dirty="0" err="1" smtClean="0"/>
                      <a:t>руб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3.0864197530864456E-3"/>
                  <c:y val="-0.3675937122128192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20036,05</a:t>
                    </a:r>
                  </a:p>
                  <a:p>
                    <a:r>
                      <a:rPr lang="ru-RU" dirty="0" smtClean="0"/>
                      <a:t>тыс. руб.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1.1316741696018203E-16"/>
                  <c:y val="-0.4111245465538089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20864,69</a:t>
                    </a:r>
                  </a:p>
                  <a:p>
                    <a:r>
                      <a:rPr lang="ru-RU" dirty="0" smtClean="0"/>
                      <a:t>тыс. руб.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2018 (отчет)</c:v>
                </c:pt>
                <c:pt idx="1">
                  <c:v>2019 год*</c:v>
                </c:pt>
                <c:pt idx="2">
                  <c:v>2020 год</c:v>
                </c:pt>
                <c:pt idx="3">
                  <c:v>2021 год</c:v>
                </c:pt>
                <c:pt idx="4">
                  <c:v>2022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26057.57</c:v>
                </c:pt>
                <c:pt idx="1">
                  <c:v>26831</c:v>
                </c:pt>
                <c:pt idx="2">
                  <c:v>19274.8</c:v>
                </c:pt>
                <c:pt idx="3">
                  <c:v>20036.05</c:v>
                </c:pt>
                <c:pt idx="4">
                  <c:v>20864.689999999981</c:v>
                </c:pt>
              </c:numCache>
            </c:numRef>
          </c:val>
        </c:ser>
        <c:overlap val="100"/>
        <c:axId val="113430528"/>
        <c:axId val="113432064"/>
      </c:barChart>
      <c:catAx>
        <c:axId val="113430528"/>
        <c:scaling>
          <c:orientation val="minMax"/>
        </c:scaling>
        <c:axPos val="b"/>
        <c:tickLblPos val="nextTo"/>
        <c:crossAx val="113432064"/>
        <c:crosses val="autoZero"/>
        <c:auto val="1"/>
        <c:lblAlgn val="ctr"/>
        <c:lblOffset val="100"/>
      </c:catAx>
      <c:valAx>
        <c:axId val="113432064"/>
        <c:scaling>
          <c:orientation val="minMax"/>
        </c:scaling>
        <c:delete val="1"/>
        <c:axPos val="l"/>
        <c:numFmt formatCode="General" sourceLinked="1"/>
        <c:tickLblPos val="none"/>
        <c:crossAx val="113430528"/>
        <c:crosses val="autoZero"/>
        <c:crossBetween val="between"/>
      </c:valAx>
      <c:spPr>
        <a:noFill/>
        <a:ln>
          <a:noFill/>
        </a:ln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2"/>
  <c:chart>
    <c:autoTitleDeleted val="1"/>
    <c:plotArea>
      <c:layout>
        <c:manualLayout>
          <c:layoutTarget val="inner"/>
          <c:xMode val="edge"/>
          <c:yMode val="edge"/>
          <c:x val="1.391294609981048E-2"/>
          <c:y val="4.9382370415994033E-2"/>
          <c:w val="0.73605449298084324"/>
          <c:h val="0.74863556899378525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 на имущество организаций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2018(отчет)</c:v>
                </c:pt>
                <c:pt idx="1">
                  <c:v>2019 год*</c:v>
                </c:pt>
                <c:pt idx="2">
                  <c:v>2020 год</c:v>
                </c:pt>
                <c:pt idx="3">
                  <c:v>2021 год</c:v>
                </c:pt>
                <c:pt idx="4">
                  <c:v>2022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6670.4</c:v>
                </c:pt>
                <c:pt idx="1">
                  <c:v>7069.5</c:v>
                </c:pt>
                <c:pt idx="2">
                  <c:v>6589</c:v>
                </c:pt>
                <c:pt idx="3">
                  <c:v>6687.84</c:v>
                </c:pt>
                <c:pt idx="4">
                  <c:v>8860.2000000000007</c:v>
                </c:pt>
              </c:numCache>
            </c:numRef>
          </c:val>
        </c:ser>
        <c:gapWidth val="55"/>
        <c:overlap val="100"/>
        <c:axId val="113488256"/>
        <c:axId val="113489792"/>
      </c:barChart>
      <c:catAx>
        <c:axId val="113488256"/>
        <c:scaling>
          <c:orientation val="minMax"/>
        </c:scaling>
        <c:axPos val="b"/>
        <c:majorTickMark val="none"/>
        <c:tickLblPos val="nextTo"/>
        <c:crossAx val="113489792"/>
        <c:crosses val="autoZero"/>
        <c:auto val="1"/>
        <c:lblAlgn val="ctr"/>
        <c:lblOffset val="100"/>
      </c:catAx>
      <c:valAx>
        <c:axId val="113489792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113488256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0.12000000000000002</c:v>
                </c:pt>
                <c:pt idx="1">
                  <c:v>0.88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0.13</c:v>
                </c:pt>
                <c:pt idx="1">
                  <c:v>0.87000000000000544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3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0.77000000000000202</c:v>
                </c:pt>
                <c:pt idx="1">
                  <c:v>0.23</c:v>
                </c:pt>
              </c:numCache>
            </c:numRef>
          </c:val>
        </c:ser>
        <c:firstSliceAng val="0"/>
        <c:holeSize val="50"/>
      </c:doughnutChart>
    </c:plotArea>
    <c:plotVisOnly val="1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0.12000000000000002</c:v>
                </c:pt>
                <c:pt idx="1">
                  <c:v>0.78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2020 </a:t>
            </a:r>
            <a:r>
              <a:rPr lang="ru-RU" dirty="0"/>
              <a:t>год</a:t>
            </a:r>
          </a:p>
        </c:rich>
      </c:tx>
      <c:layout/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2020год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77,7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0.11851905026830099"/>
                  <c:y val="6.6666200061592414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0,2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0.11851905026830102"/>
                  <c:y val="-2.222206668719729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1,0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ru-RU" dirty="0" smtClean="0"/>
                      <a:t>7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4 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4.1025825092873357E-2"/>
                  <c:y val="-1.53634041294203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Доходы от оказания платных услуг и компенсации затрат государства 12510,6 тыс. рублей</c:v>
                </c:pt>
                <c:pt idx="1">
                  <c:v>Штрафы, санкции, возмещение ущерба 35,4 тыс. рублей</c:v>
                </c:pt>
                <c:pt idx="2">
                  <c:v>Платежи при пользовании природными ресурсами 160,3 тыс. рублей</c:v>
                </c:pt>
                <c:pt idx="3">
                  <c:v>Доходы от использования имущества 2815 тыс. рублей</c:v>
                </c:pt>
                <c:pt idx="4">
                  <c:v>Доходы от продажи материальных и нематериальных активов 590 тыс. рублей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0.78100000000000003</c:v>
                </c:pt>
                <c:pt idx="1">
                  <c:v>1.4E-2</c:v>
                </c:pt>
                <c:pt idx="2">
                  <c:v>1.2999999999999998E-2</c:v>
                </c:pt>
                <c:pt idx="3">
                  <c:v>0.16800000000000001</c:v>
                </c:pt>
                <c:pt idx="4">
                  <c:v>2.4E-2</c:v>
                </c:pt>
              </c:numCache>
            </c:numRef>
          </c:val>
        </c:ser>
        <c:firstSliceAng val="0"/>
        <c:holeSize val="50"/>
      </c:doughnutChart>
    </c:plotArea>
    <c:legend>
      <c:legendPos val="b"/>
      <c:layout>
        <c:manualLayout>
          <c:xMode val="edge"/>
          <c:yMode val="edge"/>
          <c:x val="6.452424033471417E-2"/>
          <c:y val="0.57570778157283231"/>
          <c:w val="0.87095123130036489"/>
          <c:h val="0.41095897841485546"/>
        </c:manualLayout>
      </c:layout>
      <c:txPr>
        <a:bodyPr/>
        <a:lstStyle/>
        <a:p>
          <a:pPr>
            <a:defRPr sz="10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2021</a:t>
            </a:r>
            <a:r>
              <a:rPr lang="ru-RU" baseline="0" dirty="0" smtClean="0"/>
              <a:t> </a:t>
            </a:r>
            <a:r>
              <a:rPr lang="ru-RU" dirty="0" smtClean="0"/>
              <a:t>год</a:t>
            </a:r>
            <a:endParaRPr lang="ru-RU" dirty="0"/>
          </a:p>
        </c:rich>
      </c:tx>
      <c:layout/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</c:v>
                </c:pt>
              </c:strCache>
            </c:strRef>
          </c:tx>
          <c:dLbls>
            <c:dLbl>
              <c:idx val="1"/>
              <c:layout>
                <c:manualLayout>
                  <c:x val="-0.11851905026830099"/>
                  <c:y val="6.6666200061592414E-3"/>
                </c:manualLayout>
              </c:layout>
              <c:showVal val="1"/>
            </c:dLbl>
            <c:dLbl>
              <c:idx val="2"/>
              <c:layout>
                <c:manualLayout>
                  <c:x val="-0.11851905026830102"/>
                  <c:y val="-2.2222066687197291E-2"/>
                </c:manualLayout>
              </c:layout>
              <c:showVal val="1"/>
            </c:dLbl>
            <c:dLbl>
              <c:idx val="4"/>
              <c:layout>
                <c:manualLayout>
                  <c:x val="5.4701100123831475E-2"/>
                  <c:y val="-2.5702735384942312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Доходы от оказания платных услуг и компенсации затрат государства 12968,85 тыс. рублей</c:v>
                </c:pt>
                <c:pt idx="1">
                  <c:v>Штрафы, санкции, возмещение ущерба 35,4тыс. рублей</c:v>
                </c:pt>
                <c:pt idx="2">
                  <c:v>Платежи при пользовании природными ресурсами 160,3 тыс. рублей</c:v>
                </c:pt>
                <c:pt idx="3">
                  <c:v>Доходы от использования имущества 2847,5 тыс. рублей</c:v>
                </c:pt>
                <c:pt idx="4">
                  <c:v>Доходы от продажи материальных и нематериальных активов 590,0 тыс. рублей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0.78100000000000003</c:v>
                </c:pt>
                <c:pt idx="1">
                  <c:v>2.0000000000000031E-3</c:v>
                </c:pt>
                <c:pt idx="2">
                  <c:v>1.0000000000000005E-2</c:v>
                </c:pt>
                <c:pt idx="3">
                  <c:v>0.17100000000000001</c:v>
                </c:pt>
                <c:pt idx="4">
                  <c:v>3.5999999999999997E-2</c:v>
                </c:pt>
              </c:numCache>
            </c:numRef>
          </c:val>
        </c:ser>
        <c:firstSliceAng val="0"/>
        <c:holeSize val="50"/>
      </c:doughnutChart>
    </c:plotArea>
    <c:legend>
      <c:legendPos val="b"/>
      <c:layout>
        <c:manualLayout>
          <c:xMode val="edge"/>
          <c:yMode val="edge"/>
          <c:x val="6.452424033471417E-2"/>
          <c:y val="0.55428876449784359"/>
          <c:w val="0.87095123130036511"/>
          <c:h val="0.43237785719466593"/>
        </c:manualLayout>
      </c:layout>
      <c:txPr>
        <a:bodyPr/>
        <a:lstStyle/>
        <a:p>
          <a:pPr>
            <a:defRPr sz="10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2022 </a:t>
            </a:r>
            <a:r>
              <a:rPr lang="ru-RU" dirty="0"/>
              <a:t>год</a:t>
            </a:r>
          </a:p>
        </c:rich>
      </c:tx>
      <c:layout/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</c:v>
                </c:pt>
              </c:strCache>
            </c:strRef>
          </c:tx>
          <c:dLbls>
            <c:dLbl>
              <c:idx val="1"/>
              <c:layout>
                <c:manualLayout>
                  <c:x val="-0.11851905026830099"/>
                  <c:y val="6.6666200061592414E-3"/>
                </c:manualLayout>
              </c:layout>
              <c:showVal val="1"/>
            </c:dLbl>
            <c:dLbl>
              <c:idx val="2"/>
              <c:layout>
                <c:manualLayout>
                  <c:x val="-0.11851905026830102"/>
                  <c:y val="-2.2222066687197291E-2"/>
                </c:manualLayout>
              </c:layout>
              <c:showVal val="1"/>
            </c:dLbl>
            <c:dLbl>
              <c:idx val="3"/>
              <c:layout>
                <c:manualLayout>
                  <c:x val="-3.2748694841104362E-2"/>
                  <c:y val="-6.4256838462355978E-3"/>
                </c:manualLayout>
              </c:layout>
              <c:showVal val="1"/>
            </c:dLbl>
            <c:dLbl>
              <c:idx val="4"/>
              <c:layout>
                <c:manualLayout>
                  <c:x val="3.7427079818405012E-2"/>
                  <c:y val="-1.713515692329482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3,</a:t>
                    </a:r>
                    <a:r>
                      <a:rPr lang="ru-RU" dirty="0" smtClean="0"/>
                      <a:t>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Доходы от оказания платных услуг и компенсации затрат государства 13456,91 тыс. рублей</c:v>
                </c:pt>
                <c:pt idx="1">
                  <c:v>Штрафы, санкции, возмещение ущерба 35,4 тыс. рублей</c:v>
                </c:pt>
                <c:pt idx="2">
                  <c:v>Платежи при пользовании природными ресурсами 160,3 тыс. рублей</c:v>
                </c:pt>
                <c:pt idx="3">
                  <c:v>Доходы от использования имущества 2882,13 тыс. рублей</c:v>
                </c:pt>
                <c:pt idx="4">
                  <c:v>Доходы от продажи материальных и нематериальных активов 590,0 тыс. рублей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0.78600000000000003</c:v>
                </c:pt>
                <c:pt idx="1">
                  <c:v>2.0000000000000031E-3</c:v>
                </c:pt>
                <c:pt idx="2">
                  <c:v>9.0000000000000028E-3</c:v>
                </c:pt>
                <c:pt idx="3">
                  <c:v>0.16800000000000001</c:v>
                </c:pt>
                <c:pt idx="4">
                  <c:v>3.4200000000000001E-2</c:v>
                </c:pt>
              </c:numCache>
            </c:numRef>
          </c:val>
        </c:ser>
        <c:firstSliceAng val="0"/>
        <c:holeSize val="50"/>
      </c:doughnutChart>
    </c:plotArea>
    <c:legend>
      <c:legendPos val="b"/>
      <c:layout>
        <c:manualLayout>
          <c:xMode val="edge"/>
          <c:yMode val="edge"/>
          <c:x val="6.452424033471417E-2"/>
          <c:y val="0.55428876449784359"/>
          <c:w val="0.87095123130036511"/>
          <c:h val="0.43237785719466593"/>
        </c:manualLayout>
      </c:layout>
      <c:txPr>
        <a:bodyPr/>
        <a:lstStyle/>
        <a:p>
          <a:pPr>
            <a:defRPr sz="10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2020год</a:t>
            </a:r>
            <a:endParaRPr lang="ru-RU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15366845533999804"/>
          <c:y val="0.14353855852767741"/>
          <c:w val="0.67442938927872864"/>
          <c:h val="0.3120584831683864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2020год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24,7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0.11851905026830099"/>
                  <c:y val="6.6666200061592414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37,6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0"/>
                  <c:y val="-2.4690321124525814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37,7%</a:t>
                    </a:r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Дотации 78615 тыс. рублей</c:v>
                </c:pt>
                <c:pt idx="1">
                  <c:v>Субсидии 119871,63 тыс. рублей</c:v>
                </c:pt>
                <c:pt idx="2">
                  <c:v>Субвенции 120193,3 тыс. рублей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0.24700000000000008</c:v>
                </c:pt>
                <c:pt idx="1">
                  <c:v>0.37630000000000025</c:v>
                </c:pt>
                <c:pt idx="2">
                  <c:v>0.37700000000000017</c:v>
                </c:pt>
              </c:numCache>
            </c:numRef>
          </c:val>
        </c:ser>
        <c:firstSliceAng val="0"/>
        <c:holeSize val="50"/>
      </c:doughnutChart>
    </c:plotArea>
    <c:legend>
      <c:legendPos val="b"/>
      <c:layout>
        <c:manualLayout>
          <c:xMode val="edge"/>
          <c:yMode val="edge"/>
          <c:x val="6.452424033471417E-2"/>
          <c:y val="0.46603019154705788"/>
          <c:w val="0.870951231300365"/>
          <c:h val="0.52063644854722058"/>
        </c:manualLayout>
      </c:layout>
      <c:txPr>
        <a:bodyPr/>
        <a:lstStyle/>
        <a:p>
          <a:pPr>
            <a:defRPr sz="1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2021 </a:t>
            </a:r>
            <a:r>
              <a:rPr lang="ru-RU" dirty="0"/>
              <a:t>год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5256869043987056"/>
          <c:y val="0.14760550372782891"/>
          <c:w val="0.6766289190789867"/>
          <c:h val="0.3130762056224537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22,1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0.11851905026830099"/>
                  <c:y val="6.6666200061592414E-3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2.4690321124525823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39,4%</a:t>
                    </a:r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Дотации 65203 тыс. рублей</c:v>
                </c:pt>
                <c:pt idx="1">
                  <c:v>Субсидии 113196,9 тыс. рублей</c:v>
                </c:pt>
                <c:pt idx="2">
                  <c:v>Субвенции 116063,2 тыс. рублей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0.221</c:v>
                </c:pt>
                <c:pt idx="1">
                  <c:v>0.38500000000000018</c:v>
                </c:pt>
                <c:pt idx="2">
                  <c:v>0.39400000000000024</c:v>
                </c:pt>
              </c:numCache>
            </c:numRef>
          </c:val>
        </c:ser>
        <c:firstSliceAng val="0"/>
        <c:holeSize val="50"/>
      </c:doughnutChart>
    </c:plotArea>
    <c:legend>
      <c:legendPos val="b"/>
      <c:layout>
        <c:manualLayout>
          <c:xMode val="edge"/>
          <c:yMode val="edge"/>
          <c:x val="7.3641176576156001E-2"/>
          <c:y val="0.47868529125330089"/>
          <c:w val="0.87095123130036523"/>
          <c:h val="0.52063644854722058"/>
        </c:manualLayout>
      </c:layout>
      <c:txPr>
        <a:bodyPr/>
        <a:lstStyle/>
        <a:p>
          <a:pPr>
            <a:defRPr sz="1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2022 </a:t>
            </a:r>
            <a:r>
              <a:rPr lang="ru-RU" dirty="0"/>
              <a:t>год</a:t>
            </a:r>
          </a:p>
        </c:rich>
      </c:tx>
      <c:layout>
        <c:manualLayout>
          <c:xMode val="edge"/>
          <c:yMode val="edge"/>
          <c:x val="0.3318167297787209"/>
          <c:y val="1.2784972251784005E-2"/>
        </c:manualLayout>
      </c:layout>
    </c:title>
    <c:plotArea>
      <c:layout>
        <c:manualLayout>
          <c:layoutTarget val="inner"/>
          <c:xMode val="edge"/>
          <c:yMode val="edge"/>
          <c:x val="0.13243911631162442"/>
          <c:y val="0.14529748452490659"/>
          <c:w val="0.69942104413058126"/>
          <c:h val="0.3160625980486942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22,9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9.1168500206385387E-3"/>
                  <c:y val="-3.632910883226528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39,1%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0"/>
                  <c:y val="-2.4690321124525823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38,0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Дотации 66373 тыс. рублей</c:v>
                </c:pt>
                <c:pt idx="1">
                  <c:v>Субсидии 113394,9 тыс. рублей</c:v>
                </c:pt>
                <c:pt idx="2">
                  <c:v>Субвенции  109948,2 тыс. рублей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0.22900000000000001</c:v>
                </c:pt>
                <c:pt idx="1">
                  <c:v>0.39100000000000046</c:v>
                </c:pt>
                <c:pt idx="2">
                  <c:v>0.38000000000000039</c:v>
                </c:pt>
              </c:numCache>
            </c:numRef>
          </c:val>
        </c:ser>
        <c:firstSliceAng val="0"/>
        <c:holeSize val="50"/>
      </c:doughnutChart>
    </c:plotArea>
    <c:legend>
      <c:legendPos val="b"/>
      <c:layout>
        <c:manualLayout>
          <c:xMode val="edge"/>
          <c:yMode val="edge"/>
          <c:x val="7.3641176576156001E-2"/>
          <c:y val="0.46670845174653663"/>
          <c:w val="0.87095123130036523"/>
          <c:h val="0.5332915482534637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1.6975308641975516E-2"/>
          <c:y val="5.7144965612843074E-2"/>
          <c:w val="0.95111499951394951"/>
          <c:h val="0.7509174173624471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layout>
                <c:manualLayout>
                  <c:x val="1.2399840741088223E-2"/>
                  <c:y val="-0.37951305812248182"/>
                </c:manualLayout>
              </c:layout>
              <c:showVal val="1"/>
            </c:dLbl>
            <c:dLbl>
              <c:idx val="1"/>
              <c:layout>
                <c:manualLayout>
                  <c:x val="5.8005976697164206E-3"/>
                  <c:y val="-0.39896061924954318"/>
                </c:manualLayout>
              </c:layout>
              <c:showVal val="1"/>
            </c:dLbl>
            <c:dLbl>
              <c:idx val="2"/>
              <c:layout>
                <c:manualLayout>
                  <c:x val="5.6144536652096427E-3"/>
                  <c:y val="-0.38229635739364576"/>
                </c:manualLayout>
              </c:layout>
              <c:showVal val="1"/>
            </c:dLbl>
            <c:dLbl>
              <c:idx val="3"/>
              <c:layout>
                <c:manualLayout>
                  <c:x val="7.1576750848921606E-3"/>
                  <c:y val="-0.35402996035292705"/>
                </c:manualLayout>
              </c:layout>
              <c:showVal val="1"/>
            </c:dLbl>
            <c:dLbl>
              <c:idx val="4"/>
              <c:layout>
                <c:manualLayout>
                  <c:x val="1.7292585676999901E-3"/>
                  <c:y val="-0.33754857179365344"/>
                </c:manualLayout>
              </c:layout>
              <c:showVal val="1"/>
            </c:dLbl>
            <c:showVal val="1"/>
          </c:dLbls>
          <c:cat>
            <c:strRef>
              <c:f>Лист1!$A$2:$A$6</c:f>
              <c:strCache>
                <c:ptCount val="5"/>
                <c:pt idx="0">
                  <c:v>2018 год (факт)</c:v>
                </c:pt>
                <c:pt idx="1">
                  <c:v>2019 год (оценка)</c:v>
                </c:pt>
                <c:pt idx="2">
                  <c:v>2020 год (прогноз)</c:v>
                </c:pt>
                <c:pt idx="3">
                  <c:v>2021 год (прогноз)</c:v>
                </c:pt>
                <c:pt idx="4">
                  <c:v>2022 год (прогноз)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367581.4</c:v>
                </c:pt>
                <c:pt idx="1">
                  <c:v>448147.7</c:v>
                </c:pt>
                <c:pt idx="2">
                  <c:v>385883.04</c:v>
                </c:pt>
                <c:pt idx="3">
                  <c:v>363910.9700000002</c:v>
                </c:pt>
                <c:pt idx="4">
                  <c:v>362211.28</c:v>
                </c:pt>
              </c:numCache>
            </c:numRef>
          </c:val>
        </c:ser>
        <c:overlap val="100"/>
        <c:axId val="113928064"/>
        <c:axId val="113929600"/>
      </c:barChart>
      <c:catAx>
        <c:axId val="113928064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13929600"/>
        <c:crosses val="autoZero"/>
        <c:auto val="1"/>
        <c:lblAlgn val="ctr"/>
        <c:lblOffset val="100"/>
      </c:catAx>
      <c:valAx>
        <c:axId val="113929600"/>
        <c:scaling>
          <c:orientation val="minMax"/>
        </c:scaling>
        <c:delete val="1"/>
        <c:axPos val="l"/>
        <c:numFmt formatCode="General" sourceLinked="1"/>
        <c:tickLblPos val="none"/>
        <c:crossAx val="11392806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1.3888888888889079E-2"/>
          <c:y val="0"/>
          <c:w val="0.61882716049383368"/>
          <c:h val="0.86497042390405032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Межбюджетные трансферты общего характера бюджетам бюджетной системы Российской Федерации</c:v>
                </c:pt>
              </c:strCache>
            </c:strRef>
          </c:tx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2018 год (отчет)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  <c:pt idx="4">
                  <c:v>2022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49009.42</c:v>
                </c:pt>
                <c:pt idx="1">
                  <c:v>54340.58</c:v>
                </c:pt>
                <c:pt idx="2">
                  <c:v>64672.13</c:v>
                </c:pt>
                <c:pt idx="3">
                  <c:v>59109.8</c:v>
                </c:pt>
                <c:pt idx="4">
                  <c:v>59013.3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Обслуживание государственного долга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2018 год (отчет)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  <c:pt idx="4">
                  <c:v>2022 год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0</c:v>
                </c:pt>
                <c:pt idx="1">
                  <c:v>445</c:v>
                </c:pt>
                <c:pt idx="2">
                  <c:v>571.5</c:v>
                </c:pt>
                <c:pt idx="3">
                  <c:v>240</c:v>
                </c:pt>
                <c:pt idx="4">
                  <c:v>160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Физическая культура и спорт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2018 год (отчет)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  <c:pt idx="4">
                  <c:v>2022 год</c:v>
                </c:pt>
              </c:strCache>
            </c:strRef>
          </c:cat>
          <c:val>
            <c:numRef>
              <c:f>Лист1!$D$3:$D$6</c:f>
              <c:numCache>
                <c:formatCode>General</c:formatCode>
                <c:ptCount val="4"/>
                <c:pt idx="0">
                  <c:v>3204.44</c:v>
                </c:pt>
                <c:pt idx="1">
                  <c:v>70</c:v>
                </c:pt>
                <c:pt idx="2">
                  <c:v>70</c:v>
                </c:pt>
                <c:pt idx="3">
                  <c:v>70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Социальная политика</c:v>
                </c:pt>
              </c:strCache>
            </c:strRef>
          </c:tx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2018 год (отчет)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  <c:pt idx="4">
                  <c:v>2022 год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28857.97</c:v>
                </c:pt>
                <c:pt idx="1">
                  <c:v>26165.279999999992</c:v>
                </c:pt>
                <c:pt idx="2">
                  <c:v>21718.6</c:v>
                </c:pt>
                <c:pt idx="3">
                  <c:v>22198.2</c:v>
                </c:pt>
                <c:pt idx="4">
                  <c:v>19480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Культура и кинематография</c:v>
                </c:pt>
              </c:strCache>
            </c:strRef>
          </c:tx>
          <c:dLbls>
            <c:dLbl>
              <c:idx val="0"/>
              <c:layout>
                <c:manualLayout>
                  <c:x val="1.5432098765432176E-3"/>
                  <c:y val="-1.7047143309140068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9.7412247480801219E-3"/>
                </c:manualLayout>
              </c:layout>
              <c:showVal val="1"/>
            </c:dLbl>
            <c:dLbl>
              <c:idx val="2"/>
              <c:layout>
                <c:manualLayout>
                  <c:x val="1.5432098765432176E-3"/>
                  <c:y val="-9.7412247480800039E-3"/>
                </c:manualLayout>
              </c:layout>
              <c:showVal val="1"/>
            </c:dLbl>
            <c:dLbl>
              <c:idx val="3"/>
              <c:layout>
                <c:manualLayout>
                  <c:x val="-5.6583708480089673E-17"/>
                  <c:y val="-1.2176530935100049E-2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-9.7412247480801219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2018 год (отчет)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  <c:pt idx="4">
                  <c:v>2022 год</c:v>
                </c:pt>
              </c:strCache>
            </c:strRef>
          </c:cat>
          <c:val>
            <c:numRef>
              <c:f>Лист1!$F$2:$F$6</c:f>
              <c:numCache>
                <c:formatCode>General</c:formatCode>
                <c:ptCount val="5"/>
                <c:pt idx="0">
                  <c:v>17516.080000000005</c:v>
                </c:pt>
                <c:pt idx="1">
                  <c:v>69719.489999999991</c:v>
                </c:pt>
                <c:pt idx="2">
                  <c:v>10355.950000000001</c:v>
                </c:pt>
                <c:pt idx="3">
                  <c:v>10013.65</c:v>
                </c:pt>
                <c:pt idx="4">
                  <c:v>10033.75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Образование</c:v>
                </c:pt>
              </c:strCache>
            </c:strRef>
          </c:tx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2018 год (отчет)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  <c:pt idx="4">
                  <c:v>2022 год</c:v>
                </c:pt>
              </c:strCache>
            </c:strRef>
          </c:cat>
          <c:val>
            <c:numRef>
              <c:f>Лист1!$G$2:$G$6</c:f>
              <c:numCache>
                <c:formatCode>General</c:formatCode>
                <c:ptCount val="5"/>
                <c:pt idx="0">
                  <c:v>169698.14</c:v>
                </c:pt>
                <c:pt idx="1">
                  <c:v>177518.01</c:v>
                </c:pt>
                <c:pt idx="2">
                  <c:v>180530.55</c:v>
                </c:pt>
                <c:pt idx="3">
                  <c:v>179614.8</c:v>
                </c:pt>
                <c:pt idx="4">
                  <c:v>181113.4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Жилищно-коммунальное хозяйство</c:v>
                </c:pt>
              </c:strCache>
            </c:strRef>
          </c:tx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2018 год (отчет)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  <c:pt idx="4">
                  <c:v>2022 год</c:v>
                </c:pt>
              </c:strCache>
            </c:strRef>
          </c:cat>
          <c:val>
            <c:numRef>
              <c:f>Лист1!$H$2:$H$6</c:f>
              <c:numCache>
                <c:formatCode>General</c:formatCode>
                <c:ptCount val="5"/>
                <c:pt idx="0">
                  <c:v>2744.98</c:v>
                </c:pt>
                <c:pt idx="1">
                  <c:v>1843.8</c:v>
                </c:pt>
                <c:pt idx="2">
                  <c:v>168.2</c:v>
                </c:pt>
                <c:pt idx="3">
                  <c:v>168.2</c:v>
                </c:pt>
                <c:pt idx="4">
                  <c:v>168.2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Национальная экономика</c:v>
                </c:pt>
              </c:strCache>
            </c:strRef>
          </c:tx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2018 год (отчет)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  <c:pt idx="4">
                  <c:v>2022 год</c:v>
                </c:pt>
              </c:strCache>
            </c:strRef>
          </c:cat>
          <c:val>
            <c:numRef>
              <c:f>Лист1!$I$2:$I$6</c:f>
              <c:numCache>
                <c:formatCode>General</c:formatCode>
                <c:ptCount val="5"/>
                <c:pt idx="0">
                  <c:v>64549.729999999996</c:v>
                </c:pt>
                <c:pt idx="1">
                  <c:v>70580.320000000007</c:v>
                </c:pt>
                <c:pt idx="2">
                  <c:v>53901.659999999996</c:v>
                </c:pt>
                <c:pt idx="3">
                  <c:v>46492.2</c:v>
                </c:pt>
                <c:pt idx="4">
                  <c:v>43330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Национальная безопасность и правоохранительная деятельность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2018 год (отчет)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  <c:pt idx="4">
                  <c:v>2022 год</c:v>
                </c:pt>
              </c:strCache>
            </c:strRef>
          </c:cat>
          <c:val>
            <c:numRef>
              <c:f>Лист1!$J$2:$J$6</c:f>
              <c:numCache>
                <c:formatCode>General</c:formatCode>
                <c:ptCount val="5"/>
                <c:pt idx="0">
                  <c:v>864.69</c:v>
                </c:pt>
                <c:pt idx="1">
                  <c:v>1543.1</c:v>
                </c:pt>
                <c:pt idx="2">
                  <c:v>1450.7</c:v>
                </c:pt>
                <c:pt idx="3">
                  <c:v>1440.7</c:v>
                </c:pt>
                <c:pt idx="4">
                  <c:v>1440.7</c:v>
                </c:pt>
              </c:numCache>
            </c:numRef>
          </c:val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Национальная оборона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2018 год (отчет)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  <c:pt idx="4">
                  <c:v>2022 год</c:v>
                </c:pt>
              </c:strCache>
            </c:strRef>
          </c:cat>
          <c:val>
            <c:numRef>
              <c:f>Лист1!$K$2:$K$6</c:f>
              <c:numCache>
                <c:formatCode>General</c:formatCode>
                <c:ptCount val="5"/>
                <c:pt idx="0">
                  <c:v>1565.9</c:v>
                </c:pt>
                <c:pt idx="1">
                  <c:v>1683.6</c:v>
                </c:pt>
                <c:pt idx="2">
                  <c:v>1763</c:v>
                </c:pt>
                <c:pt idx="3">
                  <c:v>1773.7</c:v>
                </c:pt>
                <c:pt idx="4">
                  <c:v>1827.4</c:v>
                </c:pt>
              </c:numCache>
            </c:numRef>
          </c:val>
        </c:ser>
        <c:ser>
          <c:idx val="10"/>
          <c:order val="10"/>
          <c:tx>
            <c:strRef>
              <c:f>Лист1!$L$1</c:f>
              <c:strCache>
                <c:ptCount val="1"/>
                <c:pt idx="0">
                  <c:v>Общегосударственные вопросы</c:v>
                </c:pt>
              </c:strCache>
            </c:strRef>
          </c:tx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2018 год (отчет)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  <c:pt idx="4">
                  <c:v>2022 год</c:v>
                </c:pt>
              </c:strCache>
            </c:strRef>
          </c:cat>
          <c:val>
            <c:numRef>
              <c:f>Лист1!$L$2:$L$6</c:f>
              <c:numCache>
                <c:formatCode>General</c:formatCode>
                <c:ptCount val="5"/>
                <c:pt idx="0">
                  <c:v>32698.49</c:v>
                </c:pt>
                <c:pt idx="1">
                  <c:v>41104.080000000002</c:v>
                </c:pt>
                <c:pt idx="2">
                  <c:v>50680.75</c:v>
                </c:pt>
                <c:pt idx="3">
                  <c:v>42789.719999999994</c:v>
                </c:pt>
                <c:pt idx="4">
                  <c:v>45574.53</c:v>
                </c:pt>
              </c:numCache>
            </c:numRef>
          </c:val>
        </c:ser>
        <c:overlap val="100"/>
        <c:axId val="114161152"/>
        <c:axId val="114162688"/>
      </c:barChart>
      <c:catAx>
        <c:axId val="114161152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aseline="0"/>
            </a:pPr>
            <a:endParaRPr lang="ru-RU"/>
          </a:p>
        </c:txPr>
        <c:crossAx val="114162688"/>
        <c:crosses val="autoZero"/>
        <c:auto val="1"/>
        <c:lblAlgn val="ctr"/>
        <c:lblOffset val="100"/>
      </c:catAx>
      <c:valAx>
        <c:axId val="114162688"/>
        <c:scaling>
          <c:orientation val="minMax"/>
        </c:scaling>
        <c:delete val="1"/>
        <c:axPos val="l"/>
        <c:numFmt formatCode="General" sourceLinked="1"/>
        <c:tickLblPos val="none"/>
        <c:crossAx val="1141611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277777777778412"/>
          <c:y val="9.307411483478762E-3"/>
          <c:w val="0.33796296296297185"/>
          <c:h val="0.9906925885165212"/>
        </c:manualLayout>
      </c:layout>
      <c:txPr>
        <a:bodyPr/>
        <a:lstStyle/>
        <a:p>
          <a:pPr>
            <a:defRPr sz="1000" baseline="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26013111208321149"/>
          <c:y val="0"/>
        </c:manualLayout>
      </c:layout>
    </c:title>
    <c:plotArea>
      <c:layout>
        <c:manualLayout>
          <c:layoutTarget val="inner"/>
          <c:xMode val="edge"/>
          <c:yMode val="edge"/>
          <c:x val="0.26951431418295013"/>
          <c:y val="0.19124454311014571"/>
          <c:w val="0.12982392825896724"/>
          <c:h val="0.6798001065131482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Развитие образования в Котельничском районе 167792,87 тыс. рублей</c:v>
                </c:pt>
                <c:pt idx="1">
                  <c:v>Развитие культуры в Котельничском районе 20552,14 тыс. рублей</c:v>
                </c:pt>
                <c:pt idx="2">
                  <c:v>Повышение эффективности реализации молодежной политики и организации отдыха и оздоровления детей и молодежи 66,09 тыс. рублей</c:v>
                </c:pt>
                <c:pt idx="3">
                  <c:v>Развитие физической культуры и спорта 12847,2 тыс. рублей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167792.87</c:v>
                </c:pt>
                <c:pt idx="1">
                  <c:v>20552.14</c:v>
                </c:pt>
                <c:pt idx="2">
                  <c:v>66.09</c:v>
                </c:pt>
                <c:pt idx="3">
                  <c:v>12847.2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645"/>
          <c:y val="0.18679321876631094"/>
          <c:w val="0.58106250607562748"/>
          <c:h val="0.80428863104161519"/>
        </c:manualLayout>
      </c:layout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3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0.759000000000004</c:v>
                </c:pt>
                <c:pt idx="1">
                  <c:v>0.24100000000000021</c:v>
                </c:pt>
              </c:numCache>
            </c:numRef>
          </c:val>
        </c:ser>
        <c:firstSliceAng val="0"/>
        <c:holeSize val="50"/>
      </c:doughnutChart>
    </c:plotArea>
    <c:plotVisOnly val="1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 smtClean="0"/>
              <a:t>МП общего характера</a:t>
            </a:r>
            <a:endParaRPr lang="ru-RU" dirty="0"/>
          </a:p>
        </c:rich>
      </c:tx>
      <c:layout>
        <c:manualLayout>
          <c:xMode val="edge"/>
          <c:yMode val="edge"/>
          <c:x val="0.24940580344123947"/>
          <c:y val="4.2666821954488551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Управление муниципальным имуществом 1584,61 тыс. рублей</c:v>
                </c:pt>
                <c:pt idx="1">
                  <c:v>Развитие муниципального управления 41647,37 тыс. рублей</c:v>
                </c:pt>
                <c:pt idx="2">
                  <c:v>Управление муниципальными финансами и регулирование межбюджетных отношений 52121,84 тыс. рублей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1584.61</c:v>
                </c:pt>
                <c:pt idx="1">
                  <c:v>41647.370000000003</c:v>
                </c:pt>
                <c:pt idx="2">
                  <c:v>52121.840000000011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1527085156022181"/>
          <c:y val="0.39236029539753098"/>
          <c:w val="0.5831859385632352"/>
          <c:h val="0.52132770648187565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/>
              <a:t>МП </a:t>
            </a:r>
            <a:r>
              <a:rPr lang="ru-RU" dirty="0" smtClean="0"/>
              <a:t>поддержка отраслей экономики</a:t>
            </a:r>
            <a:endParaRPr lang="ru-RU" dirty="0"/>
          </a:p>
        </c:rich>
      </c:tx>
      <c:layout>
        <c:manualLayout>
          <c:xMode val="edge"/>
          <c:yMode val="edge"/>
          <c:x val="0.24940580344123958"/>
          <c:y val="4.2666821954488586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поддержка отраслей экономики 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Развитие коммунальной и жилищной инфраструктуры 3042,65 тыс. рублей</c:v>
                </c:pt>
                <c:pt idx="1">
                  <c:v>Развитие транспортной инфраструктуры 35519,46 тыс . рублей</c:v>
                </c:pt>
                <c:pt idx="2">
                  <c:v>Поддержка и развитие малого и среднего предпринимательства 13 тыс. рублей</c:v>
                </c:pt>
                <c:pt idx="3">
                  <c:v>Развитие агропромышленного комплекса 29629,29 тыс. рублей</c:v>
                </c:pt>
                <c:pt idx="4">
                  <c:v>Развитие строительства и архитектуры 473,98 тыс. рублей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3042.65</c:v>
                </c:pt>
                <c:pt idx="1">
                  <c:v>35519.46</c:v>
                </c:pt>
                <c:pt idx="2">
                  <c:v>13</c:v>
                </c:pt>
                <c:pt idx="3">
                  <c:v>29629.29</c:v>
                </c:pt>
                <c:pt idx="4">
                  <c:v>473.97999999999973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867"/>
          <c:y val="0.23758797172106624"/>
          <c:w val="0.5831859385632352"/>
          <c:h val="0.76241202827893351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/>
              <a:t>МП </a:t>
            </a:r>
            <a:r>
              <a:rPr lang="ru-RU" dirty="0" smtClean="0"/>
              <a:t>обеспечение безопасных условий жизнедеятельности</a:t>
            </a:r>
            <a:endParaRPr lang="ru-RU" dirty="0"/>
          </a:p>
        </c:rich>
      </c:tx>
      <c:layout>
        <c:manualLayout>
          <c:xMode val="edge"/>
          <c:yMode val="edge"/>
          <c:x val="0.24940580344123958"/>
          <c:y val="4.2666821954488586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Комплексные меры профилактики немедицинского потребления наркотических средств и их незаконного оборота 119,93 тыс. рублей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119.94000000000007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878"/>
          <c:y val="0.23758797172106624"/>
          <c:w val="0.5831859385632352"/>
          <c:h val="0.76241202827893351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24940580344123942"/>
          <c:y val="4.2666821954488537E-2"/>
        </c:manualLayout>
      </c:layout>
      <c:txPr>
        <a:bodyPr/>
        <a:lstStyle/>
        <a:p>
          <a:pPr>
            <a:defRPr sz="1600"/>
          </a:pPr>
          <a:endParaRPr lang="ru-RU"/>
        </a:p>
      </c:txPr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Развитие образования в Котельничском районе 160838,83 тыс. рублей</c:v>
                </c:pt>
                <c:pt idx="1">
                  <c:v>Развитие культуры в Котельничском районе 60156,97 тыс. рублей</c:v>
                </c:pt>
                <c:pt idx="2">
                  <c:v>Повышение эффективности реализации молодежной политики и организации отдыха и оздоровления детей и молодежи 96,1 тыс. рублей</c:v>
                </c:pt>
                <c:pt idx="3">
                  <c:v>Развитие физической культуры и спорта 14816,08 тыс. рублей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160838.82999999981</c:v>
                </c:pt>
                <c:pt idx="1">
                  <c:v>60156.97</c:v>
                </c:pt>
                <c:pt idx="2">
                  <c:v>96.1</c:v>
                </c:pt>
                <c:pt idx="3">
                  <c:v>14816.08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292517254787974"/>
          <c:y val="0.19526008064012357"/>
          <c:w val="0.5878155681928573"/>
          <c:h val="0.80473991935988876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 smtClean="0"/>
              <a:t>МП общего характера</a:t>
            </a:r>
            <a:endParaRPr lang="ru-RU" dirty="0"/>
          </a:p>
        </c:rich>
      </c:tx>
      <c:layout>
        <c:manualLayout>
          <c:xMode val="edge"/>
          <c:yMode val="edge"/>
          <c:x val="0.24940580344123953"/>
          <c:y val="4.2666821954488572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Управление муниципальным имуществом 1804,3 тыс. рублей</c:v>
                </c:pt>
                <c:pt idx="1">
                  <c:v>Развитие муниципального управления 43615,9 тыс. рублей</c:v>
                </c:pt>
                <c:pt idx="2">
                  <c:v>Управление муниципальными финансами и регулирование межбюджетных отношений 51141,17 тыс. рублей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1804.3</c:v>
                </c:pt>
                <c:pt idx="1">
                  <c:v>43615.9</c:v>
                </c:pt>
                <c:pt idx="2">
                  <c:v>51141.17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872"/>
          <c:y val="0.19526008064012368"/>
          <c:w val="0.5831859385632352"/>
          <c:h val="0.5677043963530235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/>
              <a:t>МП </a:t>
            </a:r>
            <a:r>
              <a:rPr lang="ru-RU" dirty="0" smtClean="0"/>
              <a:t>поддержка отраслей экономики</a:t>
            </a:r>
            <a:endParaRPr lang="ru-RU" dirty="0"/>
          </a:p>
        </c:rich>
      </c:tx>
      <c:layout>
        <c:manualLayout>
          <c:xMode val="edge"/>
          <c:yMode val="edge"/>
          <c:x val="0.24940580344123964"/>
          <c:y val="4.2666821954488607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поддержка отраслей экономики 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Развитие коммунальной и жилищной инфраструктуры 518,2 тыс. рублей</c:v>
                </c:pt>
                <c:pt idx="1">
                  <c:v>Развитие транспортной инфраструктуры 35475,2 тыс . рублей</c:v>
                </c:pt>
                <c:pt idx="2">
                  <c:v>Поддержка и развитие малого и среднего предпринимательства 13 тыс. рублей</c:v>
                </c:pt>
                <c:pt idx="3">
                  <c:v>Развитие агропромышленного комплекса 21470 тыс. рублей</c:v>
                </c:pt>
                <c:pt idx="4">
                  <c:v>Развитие строительства и архитектуры 5 тыс. рублей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518.20000000000005</c:v>
                </c:pt>
                <c:pt idx="1">
                  <c:v>35475.199999999997</c:v>
                </c:pt>
                <c:pt idx="2">
                  <c:v>13</c:v>
                </c:pt>
                <c:pt idx="3">
                  <c:v>21470</c:v>
                </c:pt>
                <c:pt idx="4">
                  <c:v>5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872"/>
          <c:y val="0.23758797172106624"/>
          <c:w val="0.5831859385632352"/>
          <c:h val="0.76241202827893351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/>
              <a:t>МП </a:t>
            </a:r>
            <a:r>
              <a:rPr lang="ru-RU" dirty="0" smtClean="0"/>
              <a:t>обеспечение безопасных условий жизнедеятельности</a:t>
            </a:r>
            <a:endParaRPr lang="ru-RU" dirty="0"/>
          </a:p>
        </c:rich>
      </c:tx>
      <c:layout>
        <c:manualLayout>
          <c:xMode val="edge"/>
          <c:yMode val="edge"/>
          <c:x val="0.24940580344123964"/>
          <c:y val="4.2666821954488607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Комплексные меры профилактики немедицинского потребления наркотических средств и их незаконного оборота 100 тыс. рублей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883"/>
          <c:y val="0.23758797172106624"/>
          <c:w val="0.5831859385632352"/>
          <c:h val="0.76241202827893351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>
        <c:manualLayout>
          <c:xMode val="edge"/>
          <c:yMode val="edge"/>
          <c:x val="0.24940580344123947"/>
          <c:y val="4.2666821954488551E-2"/>
        </c:manualLayout>
      </c:layout>
      <c:txPr>
        <a:bodyPr/>
        <a:lstStyle/>
        <a:p>
          <a:pPr>
            <a:defRPr sz="1600"/>
          </a:pPr>
          <a:endParaRPr lang="ru-RU"/>
        </a:p>
      </c:txPr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Развитие образования в Котельничском районе 174659,4 тыс. рублей</c:v>
                </c:pt>
                <c:pt idx="1">
                  <c:v>Развитие культуры в Котельничском районе 13593,05 тыс. рублей</c:v>
                </c:pt>
                <c:pt idx="2">
                  <c:v>Повышение эффективности реализации молодежной политики и организации отдыха и оздоровления детей и молодежи 66,1 тыс. рублей</c:v>
                </c:pt>
                <c:pt idx="3">
                  <c:v>Развитие физической культуры и спорта 16704,6 тыс. рублей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174659.4</c:v>
                </c:pt>
                <c:pt idx="1">
                  <c:v>13593.05</c:v>
                </c:pt>
                <c:pt idx="2">
                  <c:v>66.099999999999994</c:v>
                </c:pt>
                <c:pt idx="3">
                  <c:v>16704.59999999998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292517254787985"/>
          <c:y val="0.19526008064012362"/>
          <c:w val="0.58781556819285719"/>
          <c:h val="0.80473991935988898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 smtClean="0"/>
              <a:t>МП общего характера</a:t>
            </a:r>
            <a:endParaRPr lang="ru-RU" dirty="0"/>
          </a:p>
        </c:rich>
      </c:tx>
      <c:layout>
        <c:manualLayout>
          <c:xMode val="edge"/>
          <c:yMode val="edge"/>
          <c:x val="0.24940580344123958"/>
          <c:y val="4.2666821954488586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Управление муниципальным имуществом 4558,65 тыс. рублей</c:v>
                </c:pt>
                <c:pt idx="1">
                  <c:v>Развитие муниципального управления 42870,63 тыс. рублей</c:v>
                </c:pt>
                <c:pt idx="2">
                  <c:v>Управление муниципальными финансами и регулирование межбюджетных отношений 75208,2 тыс. рублей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4558.6500000000024</c:v>
                </c:pt>
                <c:pt idx="1">
                  <c:v>42870.63</c:v>
                </c:pt>
                <c:pt idx="2">
                  <c:v>75208.2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878"/>
          <c:y val="0.19526008064012373"/>
          <c:w val="0.5831859385632352"/>
          <c:h val="0.56770439635302372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/>
              <a:t>МП </a:t>
            </a:r>
            <a:r>
              <a:rPr lang="ru-RU" dirty="0" smtClean="0"/>
              <a:t>поддержка отраслей экономики</a:t>
            </a:r>
            <a:endParaRPr lang="ru-RU" dirty="0"/>
          </a:p>
        </c:rich>
      </c:tx>
      <c:layout>
        <c:manualLayout>
          <c:xMode val="edge"/>
          <c:yMode val="edge"/>
          <c:x val="0.24940580344123969"/>
          <c:y val="4.2666821954488635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поддержка отраслей экономики 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Развитие коммунальной и жилищной инфраструктуры 168,2 тыс. рублей</c:v>
                </c:pt>
                <c:pt idx="1">
                  <c:v>Развитие транспортной инфраструктуры 39883,1 тыс . рублей</c:v>
                </c:pt>
                <c:pt idx="2">
                  <c:v>Поддержка и развитие малого и среднего предпринимательства 13 тыс. рублей</c:v>
                </c:pt>
                <c:pt idx="3">
                  <c:v>Развитие агропромышленного комплекса 15642,6 тыс. рублей</c:v>
                </c:pt>
                <c:pt idx="4">
                  <c:v>Развитие строительства и архитектуры 154,96 тыс. рублей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168.2</c:v>
                </c:pt>
                <c:pt idx="1">
                  <c:v>39883.1</c:v>
                </c:pt>
                <c:pt idx="2">
                  <c:v>13</c:v>
                </c:pt>
                <c:pt idx="3">
                  <c:v>15642.6</c:v>
                </c:pt>
                <c:pt idx="4">
                  <c:v>154.96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878"/>
          <c:y val="0.23758797172106624"/>
          <c:w val="0.5831859385632352"/>
          <c:h val="0.76241202827893351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3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0.76000000000000623</c:v>
                </c:pt>
                <c:pt idx="1">
                  <c:v>0.24000000000000021</c:v>
                </c:pt>
              </c:numCache>
            </c:numRef>
          </c:val>
        </c:ser>
        <c:firstSliceAng val="0"/>
        <c:holeSize val="50"/>
      </c:doughnutChart>
      <c:spPr>
        <a:ln>
          <a:noFill/>
        </a:ln>
      </c:spPr>
    </c:plotArea>
    <c:plotVisOnly val="1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/>
              <a:t>МП </a:t>
            </a:r>
            <a:r>
              <a:rPr lang="ru-RU" dirty="0" smtClean="0"/>
              <a:t>обеспечение безопасных условий жизнедеятельности</a:t>
            </a:r>
            <a:endParaRPr lang="ru-RU" dirty="0"/>
          </a:p>
        </c:rich>
      </c:tx>
      <c:layout>
        <c:manualLayout>
          <c:xMode val="edge"/>
          <c:yMode val="edge"/>
          <c:x val="0.24940580344123969"/>
          <c:y val="4.2666821954488635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Комплексные меры профилактики немедицинского потребления наркотических средств и их незаконного оборота 100 тыс. рублей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889"/>
          <c:y val="0.23758797172106624"/>
          <c:w val="0.5831859385632352"/>
          <c:h val="0.76241202827893351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>
        <c:manualLayout>
          <c:xMode val="edge"/>
          <c:yMode val="edge"/>
          <c:x val="0.24940580344123953"/>
          <c:y val="4.2666821954488572E-2"/>
        </c:manualLayout>
      </c:layout>
      <c:txPr>
        <a:bodyPr/>
        <a:lstStyle/>
        <a:p>
          <a:pPr>
            <a:defRPr sz="1600"/>
          </a:pPr>
          <a:endParaRPr lang="ru-RU"/>
        </a:p>
      </c:txPr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Развитие образования в Котельничском районе 174265,3 тыс. рублей</c:v>
                </c:pt>
                <c:pt idx="1">
                  <c:v>Развитие культуры в Котельничском районе 13313,95 тыс. рублей</c:v>
                </c:pt>
                <c:pt idx="2">
                  <c:v>Повышение эффективности реализации молодежной политики и организации отдыха и оздоровления детей и молодежи 66,1 тыс. рублей</c:v>
                </c:pt>
                <c:pt idx="3">
                  <c:v>Развитие физической культуры и спорта 16676,1 тыс. рублей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174265.3</c:v>
                </c:pt>
                <c:pt idx="1">
                  <c:v>13313.949999999992</c:v>
                </c:pt>
                <c:pt idx="2">
                  <c:v>66.099999999999994</c:v>
                </c:pt>
                <c:pt idx="3">
                  <c:v>16676.09999999998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292517254787991"/>
          <c:y val="0.19526008064012368"/>
          <c:w val="0.58781556819285707"/>
          <c:h val="0.8047399193598892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 smtClean="0"/>
              <a:t>МП общего характера</a:t>
            </a:r>
            <a:endParaRPr lang="ru-RU" dirty="0"/>
          </a:p>
        </c:rich>
      </c:tx>
      <c:layout>
        <c:manualLayout>
          <c:xMode val="edge"/>
          <c:yMode val="edge"/>
          <c:x val="0.24940580344123964"/>
          <c:y val="4.2666821954488607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Управление муниципальным имуществом 2088,4 тыс. рублей</c:v>
                </c:pt>
                <c:pt idx="1">
                  <c:v>Развитие муниципального управления 37275,05 тыс. рублей</c:v>
                </c:pt>
                <c:pt idx="2">
                  <c:v>Управление муниципальными финансами и регулирование межбюджетных отношений 69648,17 тыс. рублей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2088.4</c:v>
                </c:pt>
                <c:pt idx="1">
                  <c:v>37275.050000000003</c:v>
                </c:pt>
                <c:pt idx="2">
                  <c:v>69648.170000000027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883"/>
          <c:y val="0.19526008064012376"/>
          <c:w val="0.5831859385632352"/>
          <c:h val="0.56770439635302383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/>
              <a:t>МП </a:t>
            </a:r>
            <a:r>
              <a:rPr lang="ru-RU" dirty="0" smtClean="0"/>
              <a:t>поддержка отраслей экономики</a:t>
            </a:r>
            <a:endParaRPr lang="ru-RU" dirty="0"/>
          </a:p>
        </c:rich>
      </c:tx>
      <c:layout>
        <c:manualLayout>
          <c:xMode val="edge"/>
          <c:yMode val="edge"/>
          <c:x val="0.24940580344123975"/>
          <c:y val="4.2666821954488655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поддержка отраслей экономики 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Развитие коммунальной и жилищной инфраструктуры 168,2 тыс. рублей</c:v>
                </c:pt>
                <c:pt idx="1">
                  <c:v>Развитие транспортной инфраструктуры 37245,9 тыс . рублей</c:v>
                </c:pt>
                <c:pt idx="2">
                  <c:v>Поддержка и развитие малого и среднего предпринимательства 13 тыс. рублей</c:v>
                </c:pt>
                <c:pt idx="3">
                  <c:v>Развитие агропромышленного комплекса 10865,3 тыс. рублей</c:v>
                </c:pt>
                <c:pt idx="4">
                  <c:v>Развитие строительства и архитектуры 10 тыс. рублей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168.2</c:v>
                </c:pt>
                <c:pt idx="1">
                  <c:v>37245.9</c:v>
                </c:pt>
                <c:pt idx="2">
                  <c:v>13</c:v>
                </c:pt>
                <c:pt idx="3">
                  <c:v>10865.3</c:v>
                </c:pt>
                <c:pt idx="4">
                  <c:v>10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883"/>
          <c:y val="0.23758797172106624"/>
          <c:w val="0.5831859385632352"/>
          <c:h val="0.76241202827893351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/>
              <a:t>МП </a:t>
            </a:r>
            <a:r>
              <a:rPr lang="ru-RU" dirty="0" smtClean="0"/>
              <a:t>обеспечение безопасных условий жизнедеятельности</a:t>
            </a:r>
            <a:endParaRPr lang="ru-RU" dirty="0"/>
          </a:p>
        </c:rich>
      </c:tx>
      <c:layout>
        <c:manualLayout>
          <c:xMode val="edge"/>
          <c:yMode val="edge"/>
          <c:x val="0.24940580344123975"/>
          <c:y val="4.2666821954488655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Комплексные меры профилактики немедицинского потребления наркотических средств и их незаконного оборота 20 тыс. рублей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895"/>
          <c:y val="0.23758797172106624"/>
          <c:w val="0.5831859385632352"/>
          <c:h val="0.76241202827893351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>
        <c:manualLayout>
          <c:xMode val="edge"/>
          <c:yMode val="edge"/>
          <c:x val="0.24940580344123958"/>
          <c:y val="4.2666821954488586E-2"/>
        </c:manualLayout>
      </c:layout>
      <c:txPr>
        <a:bodyPr/>
        <a:lstStyle/>
        <a:p>
          <a:pPr>
            <a:defRPr sz="1600"/>
          </a:pPr>
          <a:endParaRPr lang="ru-RU"/>
        </a:p>
      </c:txPr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Развитие образования в Котельничском районе 175866,4 тыс. рублей</c:v>
                </c:pt>
                <c:pt idx="1">
                  <c:v>Развитие культуры в Котельничском районе 13343,75 тыс. рублей</c:v>
                </c:pt>
                <c:pt idx="2">
                  <c:v>Повышение эффективности реализации молодежной политики и организации отдыха и оздоровления детей и молодежи 66,1 тыс. рублей</c:v>
                </c:pt>
                <c:pt idx="3">
                  <c:v>Развитие физической культуры и спорта 16958,9 тыс. рублей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175866.4</c:v>
                </c:pt>
                <c:pt idx="1">
                  <c:v>13343.75</c:v>
                </c:pt>
                <c:pt idx="2">
                  <c:v>66.099999999999994</c:v>
                </c:pt>
                <c:pt idx="3">
                  <c:v>16958.900000000001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292517254787996"/>
          <c:y val="0.19526008064012373"/>
          <c:w val="0.58781556819285696"/>
          <c:h val="0.80473991935988942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 smtClean="0"/>
              <a:t>МП общего характера</a:t>
            </a:r>
            <a:endParaRPr lang="ru-RU" dirty="0"/>
          </a:p>
        </c:rich>
      </c:tx>
      <c:layout>
        <c:manualLayout>
          <c:xMode val="edge"/>
          <c:yMode val="edge"/>
          <c:x val="0.24940580344123969"/>
          <c:y val="4.2666821954488635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Управление муниципальным имуществом 2088,4 тыс. рублей</c:v>
                </c:pt>
                <c:pt idx="1">
                  <c:v>Развитие муниципального управления 34143,95 тыс. рублей</c:v>
                </c:pt>
                <c:pt idx="2">
                  <c:v>Управление муниципальными финансами и регулирование межбюджетных отношений 72328,08 тыс. рублей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2088.4</c:v>
                </c:pt>
                <c:pt idx="1">
                  <c:v>34143.950000000012</c:v>
                </c:pt>
                <c:pt idx="2">
                  <c:v>72328.08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889"/>
          <c:y val="0.19526008064012379"/>
          <c:w val="0.5831859385632352"/>
          <c:h val="0.56770439635302394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/>
              <a:t>МП </a:t>
            </a:r>
            <a:r>
              <a:rPr lang="ru-RU" dirty="0" smtClean="0"/>
              <a:t>поддержка отраслей экономики</a:t>
            </a:r>
            <a:endParaRPr lang="ru-RU" dirty="0"/>
          </a:p>
        </c:rich>
      </c:tx>
      <c:layout>
        <c:manualLayout>
          <c:xMode val="edge"/>
          <c:yMode val="edge"/>
          <c:x val="0.2494058034412398"/>
          <c:y val="4.2666821954488683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поддержка отраслей экономики 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Развитие коммунальной и жилищной инфраструктуры 168,2 тыс. рублей</c:v>
                </c:pt>
                <c:pt idx="1">
                  <c:v>Развитие транспортной инфраструктуры 37571,1 тыс . рублей</c:v>
                </c:pt>
                <c:pt idx="2">
                  <c:v>Поддержка и развитие малого и среднего предпринимательства 13 тыс. рублей</c:v>
                </c:pt>
                <c:pt idx="3">
                  <c:v>Развитие агропромышленного комплекса 7377,9 тыс. рублей</c:v>
                </c:pt>
                <c:pt idx="4">
                  <c:v>Развитие строительства и архитектуры 10 тыс. рублей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168.2</c:v>
                </c:pt>
                <c:pt idx="1">
                  <c:v>37571.1</c:v>
                </c:pt>
                <c:pt idx="2">
                  <c:v>13</c:v>
                </c:pt>
                <c:pt idx="3">
                  <c:v>7377.9</c:v>
                </c:pt>
                <c:pt idx="4">
                  <c:v>10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889"/>
          <c:y val="0.23758797172106624"/>
          <c:w val="0.5831859385632352"/>
          <c:h val="0.76241202827893351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/>
              <a:t>МП </a:t>
            </a:r>
            <a:r>
              <a:rPr lang="ru-RU" dirty="0" smtClean="0"/>
              <a:t>обеспечение безопасных условий жизнедеятельности</a:t>
            </a:r>
            <a:endParaRPr lang="ru-RU" dirty="0"/>
          </a:p>
        </c:rich>
      </c:tx>
      <c:layout>
        <c:manualLayout>
          <c:xMode val="edge"/>
          <c:yMode val="edge"/>
          <c:x val="0.2494058034412398"/>
          <c:y val="4.2666821954488683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Комплексные меры профилактики немедицинского потребления наркотических средств и их незаконного оборота 20 тыс. рублей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9"/>
          <c:y val="0.23758797172106624"/>
          <c:w val="0.5831859385632352"/>
          <c:h val="0.76241202827893351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2.6073891579645021E-2"/>
          <c:y val="2.3560745403293552E-2"/>
          <c:w val="0.94785221684071064"/>
          <c:h val="0.51910730916049197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Руководство и управление в сфере установленных функций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34081.850000000013</c:v>
                </c:pt>
                <c:pt idx="1">
                  <c:v>33673.550000000003</c:v>
                </c:pt>
                <c:pt idx="2">
                  <c:v>33728.75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Резервные фонды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150</c:v>
                </c:pt>
                <c:pt idx="1">
                  <c:v>50</c:v>
                </c:pt>
                <c:pt idx="2">
                  <c:v>50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Другие общегосударственные вопросы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16440.900000000001</c:v>
                </c:pt>
                <c:pt idx="1">
                  <c:v>9065.27</c:v>
                </c:pt>
                <c:pt idx="2">
                  <c:v>11788.38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Судебная система</c:v>
                </c:pt>
              </c:strCache>
            </c:strRef>
          </c:tx>
          <c:dLbls>
            <c:dLbl>
              <c:idx val="0"/>
              <c:layout>
                <c:manualLayout>
                  <c:x val="-7.11106133990317E-3"/>
                  <c:y val="-1.6653078902018701E-2"/>
                </c:manualLayout>
              </c:layout>
              <c:showVal val="1"/>
            </c:dLbl>
            <c:dLbl>
              <c:idx val="1"/>
              <c:layout>
                <c:manualLayout>
                  <c:x val="-4.7407075599354221E-3"/>
                  <c:y val="-3.4002017757752516E-3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1.7777653349757845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8</c:v>
                </c:pt>
                <c:pt idx="1">
                  <c:v>0.9</c:v>
                </c:pt>
                <c:pt idx="2">
                  <c:v>7.4</c:v>
                </c:pt>
              </c:numCache>
            </c:numRef>
          </c:val>
        </c:ser>
        <c:overlap val="100"/>
        <c:axId val="116413184"/>
        <c:axId val="116414720"/>
      </c:barChart>
      <c:catAx>
        <c:axId val="116413184"/>
        <c:scaling>
          <c:orientation val="minMax"/>
        </c:scaling>
        <c:axPos val="b"/>
        <c:tickLblPos val="nextTo"/>
        <c:crossAx val="116414720"/>
        <c:crosses val="autoZero"/>
        <c:auto val="1"/>
        <c:lblAlgn val="ctr"/>
        <c:lblOffset val="100"/>
      </c:catAx>
      <c:valAx>
        <c:axId val="116414720"/>
        <c:scaling>
          <c:orientation val="minMax"/>
        </c:scaling>
        <c:delete val="1"/>
        <c:axPos val="l"/>
        <c:numFmt formatCode="General" sourceLinked="1"/>
        <c:tickLblPos val="none"/>
        <c:crossAx val="1164131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7.1822839385201162E-2"/>
          <c:y val="0.67517287718021579"/>
          <c:w val="0.85635432122959765"/>
          <c:h val="0.32482712281979054"/>
        </c:manualLayout>
      </c:layout>
      <c:txPr>
        <a:bodyPr/>
        <a:lstStyle/>
        <a:p>
          <a:pPr>
            <a:defRPr sz="16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3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0.76000000000000623</c:v>
                </c:pt>
                <c:pt idx="1">
                  <c:v>0.24000000000000021</c:v>
                </c:pt>
              </c:numCache>
            </c:numRef>
          </c:val>
        </c:ser>
        <c:firstSliceAng val="0"/>
        <c:holeSize val="50"/>
      </c:doughnutChart>
    </c:plotArea>
    <c:plotVisOnly val="1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6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ВУС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0.55000000000000004</c:v>
                </c:pt>
                <c:pt idx="1">
                  <c:v>0.55000000000000004</c:v>
                </c:pt>
                <c:pt idx="2">
                  <c:v>0.56000000000000005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Безопасность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0.45</c:v>
                </c:pt>
                <c:pt idx="1">
                  <c:v>0.45</c:v>
                </c:pt>
                <c:pt idx="2">
                  <c:v>0.44</c:v>
                </c:pt>
              </c:numCache>
            </c:numRef>
          </c:val>
        </c:ser>
        <c:overlap val="100"/>
        <c:axId val="116489600"/>
        <c:axId val="116511872"/>
      </c:barChart>
      <c:catAx>
        <c:axId val="116489600"/>
        <c:scaling>
          <c:orientation val="minMax"/>
        </c:scaling>
        <c:axPos val="b"/>
        <c:tickLblPos val="nextTo"/>
        <c:crossAx val="116511872"/>
        <c:crosses val="autoZero"/>
        <c:auto val="1"/>
        <c:lblAlgn val="ctr"/>
        <c:lblOffset val="100"/>
      </c:catAx>
      <c:valAx>
        <c:axId val="116511872"/>
        <c:scaling>
          <c:orientation val="minMax"/>
        </c:scaling>
        <c:delete val="1"/>
        <c:axPos val="l"/>
        <c:numFmt formatCode="0%" sourceLinked="1"/>
        <c:tickLblPos val="none"/>
        <c:crossAx val="11648960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6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Дорожное хозяйство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0.36000000000000032</c:v>
                </c:pt>
                <c:pt idx="1">
                  <c:v>0.64000000000000146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Дорожное хозяйство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0.64000000000000146</c:v>
                </c:pt>
                <c:pt idx="1">
                  <c:v>0.36000000000000032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Дорожное хозяйство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1.0000000000000005E-2</c:v>
                </c:pt>
                <c:pt idx="1">
                  <c:v>0.99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Дорожное хозяйство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1.0000000000000005E-2</c:v>
                </c:pt>
                <c:pt idx="1">
                  <c:v>0.99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4.0143088209130588E-2"/>
                  <c:y val="-6.8375589806760903E-3"/>
                </c:manualLayout>
              </c:layout>
              <c:spPr/>
              <c:txPr>
                <a:bodyPr/>
                <a:lstStyle/>
                <a:p>
                  <a:pPr>
                    <a:defRPr sz="1200" baseline="0"/>
                  </a:pPr>
                  <a:endParaRPr lang="ru-RU"/>
                </a:p>
              </c:txPr>
              <c:showVal val="1"/>
            </c:dLbl>
            <c:dLbl>
              <c:idx val="1"/>
              <c:delete val="1"/>
            </c:dLbl>
            <c:dLbl>
              <c:idx val="2"/>
              <c:layout>
                <c:manualLayout>
                  <c:x val="-0.15483762594950368"/>
                  <c:y val="-3.4187794903380447E-2"/>
                </c:manualLayout>
              </c:layout>
              <c:spPr/>
              <c:txPr>
                <a:bodyPr/>
                <a:lstStyle/>
                <a:p>
                  <a:pPr>
                    <a:defRPr sz="1200" baseline="0"/>
                  </a:pPr>
                  <a:endParaRPr lang="ru-RU"/>
                </a:p>
              </c:txPr>
              <c:showVal val="1"/>
            </c:dLbl>
            <c:dLbl>
              <c:idx val="3"/>
              <c:layout>
                <c:manualLayout>
                  <c:x val="0.15483762594950368"/>
                  <c:y val="-8.2050707768113074E-2"/>
                </c:manualLayout>
              </c:layout>
              <c:spPr/>
              <c:txPr>
                <a:bodyPr/>
                <a:lstStyle/>
                <a:p>
                  <a:pPr>
                    <a:defRPr sz="1200" baseline="0"/>
                  </a:pPr>
                  <a:endParaRPr lang="ru-RU"/>
                </a:p>
              </c:txPr>
              <c:showVal val="1"/>
            </c:dLbl>
            <c:txPr>
              <a:bodyPr/>
              <a:lstStyle/>
              <a:p>
                <a:pPr>
                  <a:defRPr sz="1600" baseline="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Возмещение части затрат на уплату процентов по инвестиционным кредитам (займам) в агропромышленном комплексе</c:v>
                </c:pt>
                <c:pt idx="1">
                  <c:v>Прочие мероприятия, в том числе</c:v>
                </c:pt>
                <c:pt idx="2">
                  <c:v>Защита населения от болезней общих для человека и животных, в части организации и содержания скотомогильников.</c:v>
                </c:pt>
                <c:pt idx="3">
                  <c:v>организация проведения мероприятий по предупреждению и ликвидации безнадзорных домашних животных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0.99</c:v>
                </c:pt>
                <c:pt idx="1">
                  <c:v>0</c:v>
                </c:pt>
                <c:pt idx="2" formatCode="0.0%">
                  <c:v>0</c:v>
                </c:pt>
                <c:pt idx="3" formatCode="0.0%">
                  <c:v>1.0000000000000005E-2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8.6020903305280699E-2"/>
                  <c:y val="2.7350235922704517E-2"/>
                </c:manualLayout>
              </c:layout>
              <c:showVal val="1"/>
            </c:dLbl>
            <c:dLbl>
              <c:idx val="2"/>
              <c:layout>
                <c:manualLayout>
                  <c:x val="-9.749035707931715E-2"/>
                  <c:y val="2.7350235922704517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Возмещение части затрат на уплату процентов по инвестиционным кредитам (займам) в агропромышленном комплексе</c:v>
                </c:pt>
                <c:pt idx="1">
                  <c:v>Прочие мероприятия, в том числе</c:v>
                </c:pt>
                <c:pt idx="2">
                  <c:v>организация проведения мероприятий по предупреждению и ликвидации безнадзорных домашних животных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 formatCode="0.0%">
                  <c:v>0.99</c:v>
                </c:pt>
                <c:pt idx="2" formatCode="0.0%">
                  <c:v>1.0000000000000005E-2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0.10895935930005585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5.7347268870186815E-3"/>
                  <c:y val="-2.7350235922704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99</a:t>
                    </a:r>
                    <a:r>
                      <a:rPr lang="ru-RU" dirty="0" smtClean="0"/>
                      <a:t>,4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0.10895981085335445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Возмещение части затрат на уплату процентов по инвестиционным кредитам (займам) в агропромышленном комплексе</c:v>
                </c:pt>
                <c:pt idx="1">
                  <c:v>Прочие мероприятия, в том числе</c:v>
                </c:pt>
                <c:pt idx="2">
                  <c:v>организация проведения мероприятий по предупреждению и ликвидации безнадзорных домашних животных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 formatCode="0.0%">
                  <c:v>0.99</c:v>
                </c:pt>
                <c:pt idx="2" formatCode="0.0%">
                  <c:v>1.0000000000000005E-2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3660345221527534"/>
          <c:y val="0.12993229721263014"/>
          <c:w val="0.69238473424733737"/>
          <c:h val="0.7401354055747405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1"/>
              <c:layout>
                <c:manualLayout>
                  <c:x val="9.1755630192299417E-2"/>
                  <c:y val="6.1302252930199534E-3"/>
                </c:manualLayout>
              </c:layout>
              <c:showVal val="1"/>
            </c:dLbl>
            <c:dLbl>
              <c:idx val="2"/>
              <c:layout>
                <c:manualLayout>
                  <c:x val="3.7252243994115412E-2"/>
                  <c:y val="-2.4663296169043641E-2"/>
                </c:manualLayout>
              </c:layout>
              <c:showVal val="1"/>
            </c:dLbl>
            <c:dLbl>
              <c:idx val="3"/>
              <c:layout>
                <c:manualLayout>
                  <c:x val="-7.585689011631197E-2"/>
                  <c:y val="-8.332858683343454E-2"/>
                </c:manualLayout>
              </c:layout>
              <c:showVal val="1"/>
            </c:dLbl>
            <c:dLbl>
              <c:idx val="4"/>
              <c:layout>
                <c:manualLayout>
                  <c:x val="-2.7181702337872052E-2"/>
                  <c:y val="-0.13507879028933698"/>
                </c:manualLayout>
              </c:layout>
              <c:showVal val="1"/>
            </c:dLbl>
            <c:dLbl>
              <c:idx val="5"/>
              <c:layout>
                <c:manualLayout>
                  <c:x val="2.8673634435093291E-2"/>
                  <c:y val="-0.13536406297816964"/>
                </c:manualLayout>
              </c:layout>
              <c:showVal val="1"/>
            </c:dLbl>
            <c:dLbl>
              <c:idx val="6"/>
              <c:layout>
                <c:manualLayout>
                  <c:x val="3.7392225516554807E-2"/>
                  <c:y val="7.9832910331699598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</c:f>
              <c:strCache>
                <c:ptCount val="1"/>
                <c:pt idx="0">
                  <c:v>Содержание автомобильных дорог общего пользования местного значения и искусственных сооружений на них.
</c:v>
                </c:pt>
              </c:strCache>
            </c:strRef>
          </c:cat>
          <c:val>
            <c:numRef>
              <c:f>Лист1!$B$2</c:f>
              <c:numCache>
                <c:formatCode>0.0%</c:formatCode>
                <c:ptCount val="1"/>
                <c:pt idx="0">
                  <c:v>1</c:v>
                </c:pt>
              </c:numCache>
            </c:numRef>
          </c:val>
        </c:ser>
        <c:firstSliceAng val="0"/>
        <c:holeSize val="50"/>
      </c:doughnut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6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1"/>
              <c:layout>
                <c:manualLayout>
                  <c:x val="6.3081995757205231E-2"/>
                  <c:y val="6.1302252930199534E-3"/>
                </c:manualLayout>
              </c:layout>
              <c:showVal val="1"/>
            </c:dLbl>
            <c:dLbl>
              <c:idx val="2"/>
              <c:layout>
                <c:manualLayout>
                  <c:x val="3.7252243994115412E-2"/>
                  <c:y val="-2.4663296169043641E-2"/>
                </c:manualLayout>
              </c:layout>
              <c:showVal val="1"/>
            </c:dLbl>
            <c:dLbl>
              <c:idx val="3"/>
              <c:layout>
                <c:manualLayout>
                  <c:x val="-7.585689011631197E-2"/>
                  <c:y val="-8.332858683343454E-2"/>
                </c:manualLayout>
              </c:layout>
              <c:showVal val="1"/>
            </c:dLbl>
            <c:dLbl>
              <c:idx val="4"/>
              <c:layout>
                <c:manualLayout>
                  <c:x val="-2.7181702337872052E-2"/>
                  <c:y val="-0.13507879028933698"/>
                </c:manualLayout>
              </c:layout>
              <c:showVal val="1"/>
            </c:dLbl>
            <c:dLbl>
              <c:idx val="5"/>
              <c:layout>
                <c:manualLayout>
                  <c:x val="2.8673634435093291E-2"/>
                  <c:y val="-0.13536406297816964"/>
                </c:manualLayout>
              </c:layout>
              <c:showVal val="1"/>
            </c:dLbl>
            <c:dLbl>
              <c:idx val="6"/>
              <c:layout>
                <c:manualLayout>
                  <c:x val="3.7392225516554807E-2"/>
                  <c:y val="7.9832910331699598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</c:f>
              <c:strCache>
                <c:ptCount val="1"/>
                <c:pt idx="0">
                  <c:v>Содержание автомобильных дорог общего пользования местного значения и искусственных сооружений на них.
</c:v>
                </c:pt>
              </c:strCache>
            </c:strRef>
          </c:cat>
          <c:val>
            <c:numRef>
              <c:f>Лист1!$B$2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</c:ser>
        <c:firstSliceAng val="0"/>
        <c:holeSize val="50"/>
      </c:doughnut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3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0.28000000000000008</c:v>
                </c:pt>
                <c:pt idx="1">
                  <c:v>0.72000000000000064</c:v>
                </c:pt>
              </c:numCache>
            </c:numRef>
          </c:val>
        </c:ser>
        <c:firstSliceAng val="0"/>
        <c:holeSize val="50"/>
      </c:doughnutChart>
    </c:plotArea>
    <c:plotVisOnly val="1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7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1.8728287200344505E-2"/>
          <c:y val="5.88140555961396E-2"/>
          <c:w val="0.21605722835278129"/>
          <c:h val="0.3992321633475965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1"/>
              <c:layout>
                <c:manualLayout>
                  <c:x val="-5.1612541983167899E-2"/>
                  <c:y val="-1.2260450586039889E-2"/>
                </c:manualLayout>
              </c:layout>
              <c:showVal val="1"/>
            </c:dLbl>
            <c:dLbl>
              <c:idx val="2"/>
              <c:layout>
                <c:manualLayout>
                  <c:x val="-5.4361363665381773E-2"/>
                  <c:y val="-4.4686959049513905E-2"/>
                </c:manualLayout>
              </c:layout>
              <c:showVal val="1"/>
            </c:dLbl>
            <c:dLbl>
              <c:idx val="3"/>
              <c:layout>
                <c:manualLayout>
                  <c:x val="-4.5137232438530989E-2"/>
                  <c:y val="-6.16927621943388E-2"/>
                </c:manualLayout>
              </c:layout>
              <c:showVal val="1"/>
            </c:dLbl>
            <c:dLbl>
              <c:idx val="4"/>
              <c:layout>
                <c:manualLayout>
                  <c:x val="-2.0157283951477079E-2"/>
                  <c:y val="-6.9496765183198986E-2"/>
                </c:manualLayout>
              </c:layout>
              <c:showVal val="1"/>
            </c:dLbl>
            <c:dLbl>
              <c:idx val="5"/>
              <c:layout>
                <c:manualLayout>
                  <c:x val="2.9118075844049719E-2"/>
                  <c:y val="-6.9462565878399288E-2"/>
                </c:manualLayout>
              </c:layout>
              <c:showVal val="1"/>
            </c:dLbl>
            <c:dLbl>
              <c:idx val="6"/>
              <c:layout>
                <c:manualLayout>
                  <c:x val="3.7392225516554793E-2"/>
                  <c:y val="7.9832910331699546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Лист1!$A$2:$A$7</c:f>
              <c:strCache>
                <c:ptCount val="6"/>
                <c:pt idx="0">
                  <c:v>Содержание автомобильных дорог общего пользования местного значения и искусственных сооружений на них.
</c:v>
                </c:pt>
                <c:pt idx="1">
                  <c:v>Ремонт автомобильных дорог общего пользования местного значения и искусственных сооружений на них.
</c:v>
                </c:pt>
                <c:pt idx="2">
                  <c:v>Проведение работ по паспортизации автомобильных дорог общего пользования местного значения
</c:v>
                </c:pt>
                <c:pt idx="3">
                  <c:v>Софинансирование ППМИ "Дорога деревенская" ремонт участка а/дороги п. Юбилейный</c:v>
                </c:pt>
                <c:pt idx="4">
                  <c:v>Подготовка проектно-сметной документации на содержание, ремонт, ликвидацию аварийных ситуаций, проведение экспертизы смет</c:v>
                </c:pt>
                <c:pt idx="5">
                  <c:v>Подготовка планов обеспечения транспортной безопасности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0.81499999999999995</c:v>
                </c:pt>
                <c:pt idx="1">
                  <c:v>7.2999999999999995E-2</c:v>
                </c:pt>
                <c:pt idx="2">
                  <c:v>2.5000000000000001E-2</c:v>
                </c:pt>
                <c:pt idx="3">
                  <c:v>7.5999999999999998E-2</c:v>
                </c:pt>
                <c:pt idx="4">
                  <c:v>1E-3</c:v>
                </c:pt>
                <c:pt idx="5">
                  <c:v>0.01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4689442399635069"/>
          <c:y val="4.2865647235761729E-2"/>
          <c:w val="0.42915112746958617"/>
          <c:h val="0.7222924987006254"/>
        </c:manualLayout>
      </c:layout>
      <c:txPr>
        <a:bodyPr/>
        <a:lstStyle/>
        <a:p>
          <a:pPr>
            <a:defRPr sz="1000" b="1" baseline="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7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Жилищное хозяйство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overlap val="100"/>
        <c:axId val="117451008"/>
        <c:axId val="117456896"/>
      </c:barChart>
      <c:catAx>
        <c:axId val="117451008"/>
        <c:scaling>
          <c:orientation val="minMax"/>
        </c:scaling>
        <c:axPos val="b"/>
        <c:tickLblPos val="nextTo"/>
        <c:crossAx val="117456896"/>
        <c:crosses val="autoZero"/>
        <c:auto val="1"/>
        <c:lblAlgn val="ctr"/>
        <c:lblOffset val="100"/>
      </c:catAx>
      <c:valAx>
        <c:axId val="117456896"/>
        <c:scaling>
          <c:orientation val="minMax"/>
        </c:scaling>
        <c:delete val="1"/>
        <c:axPos val="l"/>
        <c:numFmt formatCode="0%" sourceLinked="1"/>
        <c:tickLblPos val="none"/>
        <c:crossAx val="117451008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7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1.5920027396101707E-2"/>
          <c:y val="4.5132484825930158E-2"/>
          <c:w val="0.97888174533229133"/>
          <c:h val="0.9036674631167747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Дошкольное образование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29525.9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Общее образование</c:v>
                </c:pt>
              </c:strCache>
            </c:strRef>
          </c:tx>
          <c:dLbls>
            <c:txPr>
              <a:bodyPr/>
              <a:lstStyle/>
              <a:p>
                <a:pPr>
                  <a:defRPr sz="160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123447.7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Молодежная политика и оздоровление детей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484.8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Дополнительное образование детей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20773.59999999998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Профессиональная подготовка</c:v>
                </c:pt>
              </c:strCache>
            </c:strRef>
          </c:tx>
          <c:dLbls>
            <c:dLbl>
              <c:idx val="0"/>
              <c:layout>
                <c:manualLayout>
                  <c:x val="-6.3868492435921612E-3"/>
                  <c:y val="-5.9768326797079024E-3"/>
                </c:manualLayout>
              </c:layout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35.349999999999994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Другие вопросы в области образования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</c:spPr>
          </c:dPt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6263.2</c:v>
                </c:pt>
              </c:numCache>
            </c:numRef>
          </c:val>
        </c:ser>
        <c:axId val="117509504"/>
        <c:axId val="117519488"/>
      </c:barChart>
      <c:catAx>
        <c:axId val="117509504"/>
        <c:scaling>
          <c:orientation val="minMax"/>
        </c:scaling>
        <c:delete val="1"/>
        <c:axPos val="b"/>
        <c:tickLblPos val="none"/>
        <c:crossAx val="117519488"/>
        <c:crosses val="autoZero"/>
        <c:auto val="1"/>
        <c:lblAlgn val="ctr"/>
        <c:lblOffset val="100"/>
      </c:catAx>
      <c:valAx>
        <c:axId val="117519488"/>
        <c:scaling>
          <c:orientation val="minMax"/>
        </c:scaling>
        <c:delete val="1"/>
        <c:axPos val="l"/>
        <c:numFmt formatCode="General" sourceLinked="1"/>
        <c:tickLblPos val="none"/>
        <c:crossAx val="11750950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7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1.5920027396101714E-2"/>
          <c:y val="4.5132484825930214E-2"/>
          <c:w val="0.97888174533229133"/>
          <c:h val="0.9036674631167747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Дошкольное образование</c:v>
                </c:pt>
              </c:strCache>
            </c:strRef>
          </c:tx>
          <c:dLbls>
            <c:dLbl>
              <c:idx val="0"/>
              <c:layout>
                <c:manualLayout>
                  <c:x val="-1.0519384243287813E-2"/>
                  <c:y val="1.1953846856161809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29729.59999999998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Общее образование</c:v>
                </c:pt>
              </c:strCache>
            </c:strRef>
          </c:tx>
          <c:dLbls>
            <c:txPr>
              <a:bodyPr/>
              <a:lstStyle/>
              <a:p>
                <a:pPr>
                  <a:defRPr sz="160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122408.9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Молодежная политика и оздоровление детей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468.5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Дополнительное образование детей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20744.59999999998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Другие вопросы в области образования</c:v>
                </c:pt>
              </c:strCache>
            </c:strRef>
          </c:tx>
          <c:spPr>
            <a:solidFill>
              <a:srgbClr val="4F81BD"/>
            </a:solidFill>
          </c:spPr>
          <c:invertIfNegative val="1"/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6263.2</c:v>
                </c:pt>
              </c:numCache>
            </c:numRef>
          </c:val>
        </c:ser>
        <c:axId val="117777920"/>
        <c:axId val="117779456"/>
      </c:barChart>
      <c:catAx>
        <c:axId val="117777920"/>
        <c:scaling>
          <c:orientation val="minMax"/>
        </c:scaling>
        <c:delete val="1"/>
        <c:axPos val="b"/>
        <c:tickLblPos val="none"/>
        <c:crossAx val="117779456"/>
        <c:crosses val="autoZero"/>
        <c:auto val="1"/>
        <c:lblAlgn val="ctr"/>
        <c:lblOffset val="100"/>
      </c:catAx>
      <c:valAx>
        <c:axId val="117779456"/>
        <c:scaling>
          <c:orientation val="minMax"/>
        </c:scaling>
        <c:delete val="1"/>
        <c:axPos val="l"/>
        <c:numFmt formatCode="General" sourceLinked="1"/>
        <c:tickLblPos val="none"/>
        <c:crossAx val="11777792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7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1.5920027396101714E-2"/>
          <c:y val="4.5132484825930214E-2"/>
          <c:w val="0.97888174533229133"/>
          <c:h val="0.9036674631167747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Дошкольное образование</c:v>
                </c:pt>
              </c:strCache>
            </c:strRef>
          </c:tx>
          <c:dLbls>
            <c:dLbl>
              <c:idx val="0"/>
              <c:layout>
                <c:manualLayout>
                  <c:x val="-1.0519384243287813E-2"/>
                  <c:y val="5.9769234280809781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29925.3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Общее образование</c:v>
                </c:pt>
              </c:strCache>
            </c:strRef>
          </c:tx>
          <c:dLbls>
            <c:txPr>
              <a:bodyPr/>
              <a:lstStyle/>
              <a:p>
                <a:pPr>
                  <a:defRPr sz="160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123419.3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Молодежная политика и оздоровление детей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470.5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Дополнительное образование детей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21035.1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Другие вопросы в области образования</c:v>
                </c:pt>
              </c:strCache>
            </c:strRef>
          </c:tx>
          <c:spPr>
            <a:solidFill>
              <a:srgbClr val="4F81BD"/>
            </a:solidFill>
          </c:spPr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6263.2</c:v>
                </c:pt>
              </c:numCache>
            </c:numRef>
          </c:val>
        </c:ser>
        <c:axId val="117853568"/>
        <c:axId val="117871744"/>
      </c:barChart>
      <c:catAx>
        <c:axId val="117853568"/>
        <c:scaling>
          <c:orientation val="minMax"/>
        </c:scaling>
        <c:delete val="1"/>
        <c:axPos val="b"/>
        <c:tickLblPos val="none"/>
        <c:crossAx val="117871744"/>
        <c:crosses val="autoZero"/>
        <c:auto val="1"/>
        <c:lblAlgn val="ctr"/>
        <c:lblOffset val="100"/>
      </c:catAx>
      <c:valAx>
        <c:axId val="117871744"/>
        <c:scaling>
          <c:orientation val="minMax"/>
        </c:scaling>
        <c:delete val="1"/>
        <c:axPos val="l"/>
        <c:numFmt formatCode="General" sourceLinked="1"/>
        <c:tickLblPos val="none"/>
        <c:crossAx val="11785356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7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3.2564122588450071E-4"/>
          <c:y val="3.9155437188417602E-2"/>
          <c:w val="0.97888174533229133"/>
          <c:h val="0.9036674631167747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Библиотеки</c:v>
                </c:pt>
              </c:strCache>
            </c:strRef>
          </c:tx>
          <c:dLbls>
            <c:dLbl>
              <c:idx val="0"/>
              <c:layout>
                <c:manualLayout>
                  <c:x val="-2.8069978973301841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/>
                      <a:t>2690,15</a:t>
                    </a:r>
                  </a:p>
                </c:rich>
              </c:tx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2690.15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Музеи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3093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Дворцы, дома и другие учреждения культуры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4076.3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Иные расходы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496.5</c:v>
                </c:pt>
              </c:numCache>
            </c:numRef>
          </c:val>
        </c:ser>
        <c:axId val="122219520"/>
        <c:axId val="122233600"/>
      </c:barChart>
      <c:catAx>
        <c:axId val="122219520"/>
        <c:scaling>
          <c:orientation val="minMax"/>
        </c:scaling>
        <c:delete val="1"/>
        <c:axPos val="b"/>
        <c:tickLblPos val="none"/>
        <c:crossAx val="122233600"/>
        <c:crosses val="autoZero"/>
        <c:auto val="1"/>
        <c:lblAlgn val="ctr"/>
        <c:lblOffset val="100"/>
      </c:catAx>
      <c:valAx>
        <c:axId val="122233600"/>
        <c:scaling>
          <c:orientation val="minMax"/>
        </c:scaling>
        <c:delete val="1"/>
        <c:axPos val="l"/>
        <c:numFmt formatCode="General" sourceLinked="1"/>
        <c:tickLblPos val="none"/>
        <c:crossAx val="12221952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7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Библиотеки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2692.55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Музеи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3112.8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Дворцы, дома и другие учреждения культуры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4083.4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Иные расходы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145</c:v>
                </c:pt>
              </c:numCache>
            </c:numRef>
          </c:val>
        </c:ser>
        <c:axId val="122305920"/>
        <c:axId val="122320000"/>
      </c:barChart>
      <c:catAx>
        <c:axId val="122305920"/>
        <c:scaling>
          <c:orientation val="minMax"/>
        </c:scaling>
        <c:delete val="1"/>
        <c:axPos val="b"/>
        <c:tickLblPos val="none"/>
        <c:crossAx val="122320000"/>
        <c:crosses val="autoZero"/>
        <c:auto val="1"/>
        <c:lblAlgn val="ctr"/>
        <c:lblOffset val="100"/>
      </c:catAx>
      <c:valAx>
        <c:axId val="122320000"/>
        <c:scaling>
          <c:orientation val="minMax"/>
        </c:scaling>
        <c:delete val="1"/>
        <c:axPos val="l"/>
        <c:numFmt formatCode="General" sourceLinked="1"/>
        <c:tickLblPos val="none"/>
        <c:crossAx val="12230592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8.1958481480444587E-2"/>
          <c:y val="3.9155437188417602E-2"/>
          <c:w val="0.91804151851955706"/>
          <c:h val="0.9036674631167747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Библиотеки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2689.65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Музеи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3100.3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Дворцы, дома и другие учреждения культуры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4078.7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Иные расходы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145</c:v>
                </c:pt>
              </c:numCache>
            </c:numRef>
          </c:val>
        </c:ser>
        <c:axId val="122376192"/>
        <c:axId val="122377728"/>
      </c:barChart>
      <c:catAx>
        <c:axId val="122376192"/>
        <c:scaling>
          <c:orientation val="minMax"/>
        </c:scaling>
        <c:delete val="1"/>
        <c:axPos val="b"/>
        <c:tickLblPos val="none"/>
        <c:crossAx val="122377728"/>
        <c:crosses val="autoZero"/>
        <c:auto val="1"/>
        <c:lblAlgn val="ctr"/>
        <c:lblOffset val="100"/>
      </c:catAx>
      <c:valAx>
        <c:axId val="122377728"/>
        <c:scaling>
          <c:orientation val="minMax"/>
        </c:scaling>
        <c:delete val="1"/>
        <c:axPos val="l"/>
        <c:numFmt formatCode="General" sourceLinked="1"/>
        <c:tickLblPos val="none"/>
        <c:crossAx val="12237619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7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Другие вопросы в области соц. политики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86.9</c:v>
                </c:pt>
                <c:pt idx="1">
                  <c:v>86.9</c:v>
                </c:pt>
                <c:pt idx="2">
                  <c:v>86.9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Охрана семьи и детства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9156.9</c:v>
                </c:pt>
                <c:pt idx="1">
                  <c:v>9156.5</c:v>
                </c:pt>
                <c:pt idx="2">
                  <c:v>6005.3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Социальное обеспечение населения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10191</c:v>
                </c:pt>
                <c:pt idx="1">
                  <c:v>10671</c:v>
                </c:pt>
                <c:pt idx="2">
                  <c:v>11104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Пенсионное обеспечение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2283.8000000000002</c:v>
                </c:pt>
                <c:pt idx="1">
                  <c:v>2283.8000000000002</c:v>
                </c:pt>
                <c:pt idx="2">
                  <c:v>2283.8000000000002</c:v>
                </c:pt>
              </c:numCache>
            </c:numRef>
          </c:val>
        </c:ser>
        <c:overlap val="100"/>
        <c:axId val="122434688"/>
        <c:axId val="122436224"/>
      </c:barChart>
      <c:catAx>
        <c:axId val="122434688"/>
        <c:scaling>
          <c:orientation val="minMax"/>
        </c:scaling>
        <c:axPos val="b"/>
        <c:tickLblPos val="nextTo"/>
        <c:crossAx val="122436224"/>
        <c:crosses val="autoZero"/>
        <c:auto val="1"/>
        <c:lblAlgn val="ctr"/>
        <c:lblOffset val="100"/>
      </c:catAx>
      <c:valAx>
        <c:axId val="122436224"/>
        <c:scaling>
          <c:orientation val="minMax"/>
        </c:scaling>
        <c:delete val="1"/>
        <c:axPos val="l"/>
        <c:numFmt formatCode="General" sourceLinked="1"/>
        <c:tickLblPos val="none"/>
        <c:crossAx val="12243468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7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Другие вопросы в области соц. политики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70</c:v>
                </c:pt>
                <c:pt idx="1">
                  <c:v>70</c:v>
                </c:pt>
                <c:pt idx="2">
                  <c:v>70</c:v>
                </c:pt>
              </c:numCache>
            </c:numRef>
          </c:val>
        </c:ser>
        <c:overlap val="100"/>
        <c:axId val="122497280"/>
        <c:axId val="122687488"/>
      </c:barChart>
      <c:catAx>
        <c:axId val="122497280"/>
        <c:scaling>
          <c:orientation val="minMax"/>
        </c:scaling>
        <c:axPos val="b"/>
        <c:tickLblPos val="nextTo"/>
        <c:crossAx val="122687488"/>
        <c:crosses val="autoZero"/>
        <c:auto val="1"/>
        <c:lblAlgn val="ctr"/>
        <c:lblOffset val="100"/>
      </c:catAx>
      <c:valAx>
        <c:axId val="122687488"/>
        <c:scaling>
          <c:orientation val="minMax"/>
        </c:scaling>
        <c:delete val="1"/>
        <c:axPos val="l"/>
        <c:numFmt formatCode="General" sourceLinked="1"/>
        <c:tickLblPos val="none"/>
        <c:crossAx val="12249728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3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0.26</c:v>
                </c:pt>
                <c:pt idx="1">
                  <c:v>0.74000000000000354</c:v>
                </c:pt>
              </c:numCache>
            </c:numRef>
          </c:val>
        </c:ser>
        <c:firstSliceAng val="0"/>
        <c:holeSize val="50"/>
      </c:doughnutChart>
    </c:plotArea>
    <c:plotVisOnly val="1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8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0.6900000000000005</c:v>
                </c:pt>
                <c:pt idx="1">
                  <c:v>0.15000000000000013</c:v>
                </c:pt>
                <c:pt idx="2">
                  <c:v>2.0000000000000011E-2</c:v>
                </c:pt>
                <c:pt idx="3">
                  <c:v>9.0000000000000024E-2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8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0.75000000000000056</c:v>
                </c:pt>
                <c:pt idx="1">
                  <c:v>0.17</c:v>
                </c:pt>
                <c:pt idx="2">
                  <c:v>2.0000000000000011E-2</c:v>
                </c:pt>
                <c:pt idx="3">
                  <c:v>6.0000000000000032E-2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0.75000000000000056</c:v>
                </c:pt>
                <c:pt idx="1">
                  <c:v>0.17</c:v>
                </c:pt>
                <c:pt idx="2">
                  <c:v>2.0000000000000011E-2</c:v>
                </c:pt>
                <c:pt idx="3">
                  <c:v>6.0000000000000032E-2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3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0.23</c:v>
                </c:pt>
                <c:pt idx="1">
                  <c:v>0.77000000000000624</c:v>
                </c:pt>
              </c:numCache>
            </c:numRef>
          </c:val>
        </c:ser>
        <c:firstSliceAng val="0"/>
        <c:holeSize val="50"/>
      </c:doughnutChart>
    </c:plotArea>
    <c:plotVisOnly val="1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0.23869</cdr:x>
      <cdr:y>0.02381</cdr:y>
    </cdr:from>
    <cdr:to>
      <cdr:x>0.37547</cdr:x>
      <cdr:y>0.21921</cdr:y>
    </cdr:to>
    <cdr:sp macro="" textlink="">
      <cdr:nvSpPr>
        <cdr:cNvPr id="2" name="TextBox 4"/>
        <cdr:cNvSpPr txBox="1"/>
      </cdr:nvSpPr>
      <cdr:spPr>
        <a:xfrm xmlns:a="http://schemas.openxmlformats.org/drawingml/2006/main">
          <a:off x="1357295" y="60019"/>
          <a:ext cx="777791" cy="49244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1400" dirty="0" smtClean="0"/>
            <a:t>16859,0</a:t>
          </a:r>
        </a:p>
        <a:p xmlns:a="http://schemas.openxmlformats.org/drawingml/2006/main">
          <a:r>
            <a:rPr lang="ru-RU" sz="1200" dirty="0" smtClean="0"/>
            <a:t>тыс. руб.</a:t>
          </a:r>
          <a:endParaRPr lang="ru-RU" sz="1200" dirty="0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0.3125</cdr:x>
      <cdr:y>0.33333</cdr:y>
    </cdr:from>
    <cdr:to>
      <cdr:x>0.43403</cdr:x>
      <cdr:y>0.92829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71750" y="500061"/>
          <a:ext cx="1000143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15%</a:t>
          </a:r>
        </a:p>
        <a:p xmlns:a="http://schemas.openxmlformats.org/drawingml/2006/main">
          <a:r>
            <a:rPr lang="ru-RU" sz="1200" dirty="0" smtClean="0"/>
            <a:t>57481,4</a:t>
          </a:r>
        </a:p>
        <a:p xmlns:a="http://schemas.openxmlformats.org/drawingml/2006/main">
          <a:r>
            <a:rPr lang="ru-RU" sz="1200" dirty="0" smtClean="0"/>
            <a:t>тыс. руб.</a:t>
          </a:r>
          <a:endParaRPr lang="ru-RU" sz="1200" dirty="0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0.31858</cdr:x>
      <cdr:y>0.33333</cdr:y>
    </cdr:from>
    <cdr:to>
      <cdr:x>0.44248</cdr:x>
      <cdr:y>0.92829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71735" y="500061"/>
          <a:ext cx="1000182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0 %</a:t>
          </a:r>
        </a:p>
        <a:p xmlns:a="http://schemas.openxmlformats.org/drawingml/2006/main">
          <a:r>
            <a:rPr lang="ru-RU" sz="1200" dirty="0" smtClean="0"/>
            <a:t>100</a:t>
          </a:r>
        </a:p>
        <a:p xmlns:a="http://schemas.openxmlformats.org/drawingml/2006/main">
          <a:r>
            <a:rPr lang="ru-RU" sz="1200" dirty="0" smtClean="0"/>
            <a:t>тыс. руб.</a:t>
          </a:r>
          <a:endParaRPr lang="ru-RU" sz="1200" dirty="0"/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0.30382</cdr:x>
      <cdr:y>0.33333</cdr:y>
    </cdr:from>
    <cdr:to>
      <cdr:x>0.42535</cdr:x>
      <cdr:y>0.92829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00317" y="500061"/>
          <a:ext cx="1000143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32%</a:t>
          </a:r>
        </a:p>
        <a:p xmlns:a="http://schemas.openxmlformats.org/drawingml/2006/main">
          <a:r>
            <a:rPr lang="ru-RU" sz="1200" dirty="0" smtClean="0"/>
            <a:t>122637,48</a:t>
          </a:r>
        </a:p>
        <a:p xmlns:a="http://schemas.openxmlformats.org/drawingml/2006/main">
          <a:r>
            <a:rPr lang="ru-RU" sz="1200" dirty="0" smtClean="0"/>
            <a:t>тыс. руб.</a:t>
          </a:r>
          <a:endParaRPr lang="ru-RU" sz="1200" dirty="0"/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0.3125</cdr:x>
      <cdr:y>0.33333</cdr:y>
    </cdr:from>
    <cdr:to>
      <cdr:x>0.43403</cdr:x>
      <cdr:y>0.92829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71750" y="500061"/>
          <a:ext cx="1000143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15%</a:t>
          </a:r>
        </a:p>
        <a:p xmlns:a="http://schemas.openxmlformats.org/drawingml/2006/main">
          <a:r>
            <a:rPr lang="ru-RU" sz="1200" dirty="0" smtClean="0"/>
            <a:t>55861,86</a:t>
          </a:r>
        </a:p>
        <a:p xmlns:a="http://schemas.openxmlformats.org/drawingml/2006/main">
          <a:r>
            <a:rPr lang="ru-RU" sz="1200" dirty="0" smtClean="0"/>
            <a:t> тыс. руб.</a:t>
          </a:r>
          <a:endParaRPr lang="ru-RU" sz="1200" dirty="0"/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0.31858</cdr:x>
      <cdr:y>0.33333</cdr:y>
    </cdr:from>
    <cdr:to>
      <cdr:x>0.44248</cdr:x>
      <cdr:y>0.92829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71735" y="500061"/>
          <a:ext cx="1000182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0 %</a:t>
          </a:r>
        </a:p>
        <a:p xmlns:a="http://schemas.openxmlformats.org/drawingml/2006/main">
          <a:r>
            <a:rPr lang="ru-RU" sz="1200" dirty="0" smtClean="0"/>
            <a:t>100 </a:t>
          </a:r>
        </a:p>
        <a:p xmlns:a="http://schemas.openxmlformats.org/drawingml/2006/main">
          <a:r>
            <a:rPr lang="ru-RU" sz="1200" dirty="0" smtClean="0"/>
            <a:t>тыс. руб.</a:t>
          </a:r>
          <a:endParaRPr lang="ru-RU" sz="1200" dirty="0"/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0.30382</cdr:x>
      <cdr:y>0.33333</cdr:y>
    </cdr:from>
    <cdr:to>
      <cdr:x>0.42535</cdr:x>
      <cdr:y>0.92829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00317" y="500061"/>
          <a:ext cx="1000143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30%</a:t>
          </a:r>
        </a:p>
        <a:p xmlns:a="http://schemas.openxmlformats.org/drawingml/2006/main">
          <a:r>
            <a:rPr lang="ru-RU" sz="1200" dirty="0" smtClean="0"/>
            <a:t>109011,62</a:t>
          </a:r>
        </a:p>
        <a:p xmlns:a="http://schemas.openxmlformats.org/drawingml/2006/main">
          <a:r>
            <a:rPr lang="ru-RU" sz="1200" dirty="0" smtClean="0"/>
            <a:t>тыс. руб.</a:t>
          </a:r>
          <a:endParaRPr lang="ru-RU" sz="1200" dirty="0"/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0.3125</cdr:x>
      <cdr:y>0.33333</cdr:y>
    </cdr:from>
    <cdr:to>
      <cdr:x>0.43403</cdr:x>
      <cdr:y>0.92829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71750" y="500061"/>
          <a:ext cx="1000143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13%</a:t>
          </a:r>
        </a:p>
        <a:p xmlns:a="http://schemas.openxmlformats.org/drawingml/2006/main">
          <a:r>
            <a:rPr lang="ru-RU" sz="1200" dirty="0" smtClean="0"/>
            <a:t>48302,4</a:t>
          </a:r>
        </a:p>
        <a:p xmlns:a="http://schemas.openxmlformats.org/drawingml/2006/main">
          <a:r>
            <a:rPr lang="ru-RU" sz="1200" dirty="0" smtClean="0"/>
            <a:t>тыс. руб.</a:t>
          </a:r>
          <a:endParaRPr lang="ru-RU" sz="1200" dirty="0"/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0.31858</cdr:x>
      <cdr:y>0.33333</cdr:y>
    </cdr:from>
    <cdr:to>
      <cdr:x>0.44248</cdr:x>
      <cdr:y>0.92829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71735" y="500061"/>
          <a:ext cx="1000182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0%</a:t>
          </a:r>
        </a:p>
        <a:p xmlns:a="http://schemas.openxmlformats.org/drawingml/2006/main">
          <a:r>
            <a:rPr lang="ru-RU" sz="1200" dirty="0" smtClean="0"/>
            <a:t>20</a:t>
          </a:r>
        </a:p>
        <a:p xmlns:a="http://schemas.openxmlformats.org/drawingml/2006/main">
          <a:r>
            <a:rPr lang="ru-RU" sz="1200" dirty="0" smtClean="0"/>
            <a:t>тыс. руб.</a:t>
          </a:r>
          <a:endParaRPr lang="ru-RU" sz="1200" dirty="0"/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0.30382</cdr:x>
      <cdr:y>0.33333</cdr:y>
    </cdr:from>
    <cdr:to>
      <cdr:x>0.42535</cdr:x>
      <cdr:y>0.92829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00317" y="500061"/>
          <a:ext cx="1000143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30%</a:t>
          </a:r>
        </a:p>
        <a:p xmlns:a="http://schemas.openxmlformats.org/drawingml/2006/main">
          <a:r>
            <a:rPr lang="ru-RU" sz="1200" dirty="0" smtClean="0"/>
            <a:t>108560,43</a:t>
          </a:r>
        </a:p>
        <a:p xmlns:a="http://schemas.openxmlformats.org/drawingml/2006/main">
          <a:r>
            <a:rPr lang="ru-RU" sz="1200" dirty="0" smtClean="0"/>
            <a:t>тыс. руб.</a:t>
          </a:r>
          <a:endParaRPr lang="ru-RU" sz="1200" dirty="0"/>
        </a:p>
      </cdr:txBody>
    </cdr:sp>
  </cdr:relSizeAnchor>
</c:userShapes>
</file>

<file path=ppt/drawings/drawing19.xml><?xml version="1.0" encoding="utf-8"?>
<c:userShapes xmlns:c="http://schemas.openxmlformats.org/drawingml/2006/chart">
  <cdr:relSizeAnchor xmlns:cdr="http://schemas.openxmlformats.org/drawingml/2006/chartDrawing">
    <cdr:from>
      <cdr:x>0.3125</cdr:x>
      <cdr:y>0.33333</cdr:y>
    </cdr:from>
    <cdr:to>
      <cdr:x>0.43403</cdr:x>
      <cdr:y>0.92829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71750" y="500061"/>
          <a:ext cx="1000143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13%</a:t>
          </a:r>
        </a:p>
        <a:p xmlns:a="http://schemas.openxmlformats.org/drawingml/2006/main">
          <a:r>
            <a:rPr lang="ru-RU" sz="1200" dirty="0" smtClean="0"/>
            <a:t>45140,2</a:t>
          </a:r>
        </a:p>
        <a:p xmlns:a="http://schemas.openxmlformats.org/drawingml/2006/main">
          <a:r>
            <a:rPr lang="ru-RU" sz="1200" dirty="0" smtClean="0"/>
            <a:t>тыс. руб.</a:t>
          </a:r>
          <a:endParaRPr lang="ru-RU" sz="12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0.27826</cdr:x>
      <cdr:y>0.02778</cdr:y>
    </cdr:from>
    <cdr:to>
      <cdr:x>0.38261</cdr:x>
      <cdr:y>0.21926</cdr:y>
    </cdr:to>
    <cdr:sp macro="" textlink="">
      <cdr:nvSpPr>
        <cdr:cNvPr id="2" name="TextBox 4"/>
        <cdr:cNvSpPr txBox="1"/>
      </cdr:nvSpPr>
      <cdr:spPr>
        <a:xfrm xmlns:a="http://schemas.openxmlformats.org/drawingml/2006/main">
          <a:off x="2286009" y="71444"/>
          <a:ext cx="857274" cy="49244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1400" dirty="0" smtClean="0"/>
            <a:t>4690,2</a:t>
          </a:r>
        </a:p>
        <a:p xmlns:a="http://schemas.openxmlformats.org/drawingml/2006/main">
          <a:r>
            <a:rPr lang="ru-RU" sz="1200" dirty="0" smtClean="0"/>
            <a:t>тыс. руб.</a:t>
          </a:r>
          <a:endParaRPr lang="ru-RU" sz="1200" dirty="0"/>
        </a:p>
      </cdr:txBody>
    </cdr:sp>
  </cdr:relSizeAnchor>
</c:userShapes>
</file>

<file path=ppt/drawings/drawing20.xml><?xml version="1.0" encoding="utf-8"?>
<c:userShapes xmlns:c="http://schemas.openxmlformats.org/drawingml/2006/chart">
  <cdr:relSizeAnchor xmlns:cdr="http://schemas.openxmlformats.org/drawingml/2006/chartDrawing">
    <cdr:from>
      <cdr:x>0.31858</cdr:x>
      <cdr:y>0.33333</cdr:y>
    </cdr:from>
    <cdr:to>
      <cdr:x>0.44248</cdr:x>
      <cdr:y>0.92829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71735" y="500061"/>
          <a:ext cx="1000182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0 %</a:t>
          </a:r>
        </a:p>
        <a:p xmlns:a="http://schemas.openxmlformats.org/drawingml/2006/main">
          <a:r>
            <a:rPr lang="ru-RU" sz="1200" dirty="0" smtClean="0"/>
            <a:t>100</a:t>
          </a:r>
        </a:p>
        <a:p xmlns:a="http://schemas.openxmlformats.org/drawingml/2006/main">
          <a:r>
            <a:rPr lang="ru-RU" sz="1200" dirty="0" smtClean="0"/>
            <a:t>тыс. руб.</a:t>
          </a:r>
          <a:endParaRPr lang="ru-RU" sz="1200" dirty="0"/>
        </a:p>
      </cdr:txBody>
    </cdr:sp>
  </cdr:relSizeAnchor>
</c:userShapes>
</file>

<file path=ppt/drawings/drawing21.xml><?xml version="1.0" encoding="utf-8"?>
<c:userShapes xmlns:c="http://schemas.openxmlformats.org/drawingml/2006/chart">
  <cdr:relSizeAnchor xmlns:cdr="http://schemas.openxmlformats.org/drawingml/2006/chartDrawing">
    <cdr:from>
      <cdr:x>0.10667</cdr:x>
      <cdr:y>1.62769E-7</cdr:y>
    </cdr:from>
    <cdr:to>
      <cdr:x>0.34667</cdr:x>
      <cdr:y>0.04651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1522" y="1"/>
          <a:ext cx="1285866" cy="2857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200" dirty="0" smtClean="0"/>
            <a:t>50680,75тыс. рублей</a:t>
          </a:r>
        </a:p>
        <a:p xmlns:a="http://schemas.openxmlformats.org/drawingml/2006/main">
          <a:endParaRPr lang="ru-RU" sz="1000" dirty="0"/>
        </a:p>
      </cdr:txBody>
    </cdr:sp>
  </cdr:relSizeAnchor>
  <cdr:relSizeAnchor xmlns:cdr="http://schemas.openxmlformats.org/drawingml/2006/chartDrawing">
    <cdr:from>
      <cdr:x>0.42667</cdr:x>
      <cdr:y>0.01205</cdr:y>
    </cdr:from>
    <cdr:to>
      <cdr:x>0.73333</cdr:x>
      <cdr:y>0.05814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286034" y="74031"/>
          <a:ext cx="1643038" cy="2831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200" dirty="0" smtClean="0"/>
            <a:t>42789,72тыс. рублей </a:t>
          </a:r>
        </a:p>
      </cdr:txBody>
    </cdr:sp>
  </cdr:relSizeAnchor>
  <cdr:relSizeAnchor xmlns:cdr="http://schemas.openxmlformats.org/drawingml/2006/chartDrawing">
    <cdr:from>
      <cdr:x>0.69333</cdr:x>
      <cdr:y>0</cdr:y>
    </cdr:from>
    <cdr:to>
      <cdr:x>0.92</cdr:x>
      <cdr:y>0.10423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3714776" y="0"/>
          <a:ext cx="1214428" cy="6403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200" dirty="0" smtClean="0"/>
            <a:t>45574,53тыс. рублей</a:t>
          </a:r>
          <a:endParaRPr lang="ru-RU" sz="1200" dirty="0"/>
        </a:p>
      </cdr:txBody>
    </cdr:sp>
  </cdr:relSizeAnchor>
</c:userShapes>
</file>

<file path=ppt/drawings/drawing22.xml><?xml version="1.0" encoding="utf-8"?>
<c:userShapes xmlns:c="http://schemas.openxmlformats.org/drawingml/2006/chart">
  <cdr:relSizeAnchor xmlns:cdr="http://schemas.openxmlformats.org/drawingml/2006/chartDrawing">
    <cdr:from>
      <cdr:x>0.10667</cdr:x>
      <cdr:y>0.05</cdr:y>
    </cdr:from>
    <cdr:to>
      <cdr:x>0.25333</cdr:x>
      <cdr:y>0.15422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1504" y="285752"/>
          <a:ext cx="785782" cy="5956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3213,7</a:t>
          </a:r>
        </a:p>
        <a:p xmlns:a="http://schemas.openxmlformats.org/drawingml/2006/main">
          <a:r>
            <a:rPr lang="ru-RU" sz="1000" dirty="0" smtClean="0"/>
            <a:t>тыс. рублей</a:t>
          </a:r>
          <a:endParaRPr lang="ru-RU" sz="1000" dirty="0"/>
        </a:p>
      </cdr:txBody>
    </cdr:sp>
  </cdr:relSizeAnchor>
  <cdr:relSizeAnchor xmlns:cdr="http://schemas.openxmlformats.org/drawingml/2006/chartDrawing">
    <cdr:from>
      <cdr:x>0.42667</cdr:x>
      <cdr:y>0.05</cdr:y>
    </cdr:from>
    <cdr:to>
      <cdr:x>0.57333</cdr:x>
      <cdr:y>0.15422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286016" y="285752"/>
          <a:ext cx="785782" cy="5956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400" dirty="0" smtClean="0"/>
            <a:t>3214,4</a:t>
          </a:r>
        </a:p>
        <a:p xmlns:a="http://schemas.openxmlformats.org/drawingml/2006/main">
          <a:r>
            <a:rPr lang="ru-RU" sz="1000" dirty="0" smtClean="0"/>
            <a:t>тыс. рублей</a:t>
          </a:r>
          <a:endParaRPr lang="ru-RU" sz="1000" dirty="0"/>
        </a:p>
      </cdr:txBody>
    </cdr:sp>
  </cdr:relSizeAnchor>
  <cdr:relSizeAnchor xmlns:cdr="http://schemas.openxmlformats.org/drawingml/2006/chartDrawing">
    <cdr:from>
      <cdr:x>0.74667</cdr:x>
      <cdr:y>0.05</cdr:y>
    </cdr:from>
    <cdr:to>
      <cdr:x>0.89333</cdr:x>
      <cdr:y>0.15423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000528" y="285752"/>
          <a:ext cx="785782" cy="5956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400" dirty="0" smtClean="0"/>
            <a:t>3268,1</a:t>
          </a:r>
        </a:p>
        <a:p xmlns:a="http://schemas.openxmlformats.org/drawingml/2006/main">
          <a:r>
            <a:rPr lang="ru-RU" sz="1000" dirty="0" smtClean="0"/>
            <a:t>тыс. рублей</a:t>
          </a:r>
          <a:endParaRPr lang="ru-RU" sz="1000" dirty="0"/>
        </a:p>
      </cdr:txBody>
    </cdr:sp>
  </cdr:relSizeAnchor>
</c:userShapes>
</file>

<file path=ppt/drawings/drawing23.xml><?xml version="1.0" encoding="utf-8"?>
<c:userShapes xmlns:c="http://schemas.openxmlformats.org/drawingml/2006/chart">
  <cdr:relSizeAnchor xmlns:cdr="http://schemas.openxmlformats.org/drawingml/2006/chartDrawing">
    <cdr:from>
      <cdr:x>0.07177</cdr:x>
      <cdr:y>0.12627</cdr:y>
    </cdr:from>
    <cdr:to>
      <cdr:x>0.28708</cdr:x>
      <cdr:y>0.23676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28624" y="571504"/>
          <a:ext cx="1285872" cy="5000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800" b="1" dirty="0" smtClean="0"/>
            <a:t>168,2</a:t>
          </a:r>
          <a:r>
            <a:rPr lang="ru-RU" sz="1400" dirty="0" smtClean="0"/>
            <a:t>тыс. руб.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0.38278</cdr:x>
      <cdr:y>0.15784</cdr:y>
    </cdr:from>
    <cdr:to>
      <cdr:x>0.6579</cdr:x>
      <cdr:y>0.23676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286034" y="714380"/>
          <a:ext cx="1643068" cy="3571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800" b="1" dirty="0" smtClean="0"/>
            <a:t>168,2</a:t>
          </a:r>
          <a:r>
            <a:rPr lang="ru-RU" sz="1400" dirty="0" smtClean="0"/>
            <a:t>тыс. руб.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0.68182</cdr:x>
      <cdr:y>0.14206</cdr:y>
    </cdr:from>
    <cdr:to>
      <cdr:x>0.95694</cdr:x>
      <cdr:y>0.23676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071957" y="642942"/>
          <a:ext cx="1643069" cy="4286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800" b="1" dirty="0" smtClean="0"/>
            <a:t>168,2</a:t>
          </a:r>
          <a:r>
            <a:rPr lang="ru-RU" sz="1400" dirty="0" smtClean="0"/>
            <a:t>тыс. руб.</a:t>
          </a:r>
          <a:endParaRPr lang="ru-RU" sz="1400" dirty="0"/>
        </a:p>
      </cdr:txBody>
    </cdr:sp>
  </cdr:relSizeAnchor>
</c:userShapes>
</file>

<file path=ppt/drawings/drawing24.xml><?xml version="1.0" encoding="utf-8"?>
<c:userShapes xmlns:c="http://schemas.openxmlformats.org/drawingml/2006/chart">
  <cdr:relSizeAnchor xmlns:cdr="http://schemas.openxmlformats.org/drawingml/2006/chartDrawing">
    <cdr:from>
      <cdr:x>0.10667</cdr:x>
      <cdr:y>0.0375</cdr:y>
    </cdr:from>
    <cdr:to>
      <cdr:x>0.25333</cdr:x>
      <cdr:y>0.125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1522" y="214314"/>
          <a:ext cx="785782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27920,9</a:t>
          </a:r>
        </a:p>
        <a:p xmlns:a="http://schemas.openxmlformats.org/drawingml/2006/main">
          <a:r>
            <a:rPr lang="ru-RU" sz="1000" dirty="0" smtClean="0"/>
            <a:t>тыс. рублей</a:t>
          </a:r>
          <a:endParaRPr lang="ru-RU" sz="1000" dirty="0"/>
        </a:p>
      </cdr:txBody>
    </cdr:sp>
  </cdr:relSizeAnchor>
  <cdr:relSizeAnchor xmlns:cdr="http://schemas.openxmlformats.org/drawingml/2006/chartDrawing">
    <cdr:from>
      <cdr:x>0.42667</cdr:x>
      <cdr:y>0.0375</cdr:y>
    </cdr:from>
    <cdr:to>
      <cdr:x>0.57333</cdr:x>
      <cdr:y>0.125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286034" y="214314"/>
          <a:ext cx="785782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400" dirty="0" smtClean="0"/>
            <a:t>27543,9</a:t>
          </a:r>
        </a:p>
        <a:p xmlns:a="http://schemas.openxmlformats.org/drawingml/2006/main">
          <a:r>
            <a:rPr lang="ru-RU" sz="1000" dirty="0" smtClean="0"/>
            <a:t>тыс. рублей</a:t>
          </a:r>
          <a:endParaRPr lang="ru-RU" sz="1000" dirty="0"/>
        </a:p>
      </cdr:txBody>
    </cdr:sp>
  </cdr:relSizeAnchor>
  <cdr:relSizeAnchor xmlns:cdr="http://schemas.openxmlformats.org/drawingml/2006/chartDrawing">
    <cdr:from>
      <cdr:x>0.74667</cdr:x>
      <cdr:y>0.1125</cdr:y>
    </cdr:from>
    <cdr:to>
      <cdr:x>0.89333</cdr:x>
      <cdr:y>0.2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000546" y="642942"/>
          <a:ext cx="785782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400" dirty="0" smtClean="0"/>
            <a:t>22466,7</a:t>
          </a:r>
        </a:p>
        <a:p xmlns:a="http://schemas.openxmlformats.org/drawingml/2006/main">
          <a:r>
            <a:rPr lang="ru-RU" sz="1000" dirty="0" smtClean="0"/>
            <a:t>тыс. рублей</a:t>
          </a:r>
          <a:endParaRPr lang="ru-RU" sz="1000" dirty="0"/>
        </a:p>
      </cdr:txBody>
    </cdr:sp>
  </cdr:relSizeAnchor>
</c:userShapes>
</file>

<file path=ppt/drawings/drawing25.xml><?xml version="1.0" encoding="utf-8"?>
<c:userShapes xmlns:c="http://schemas.openxmlformats.org/drawingml/2006/chart">
  <cdr:relSizeAnchor xmlns:cdr="http://schemas.openxmlformats.org/drawingml/2006/chartDrawing">
    <cdr:from>
      <cdr:x>0.10667</cdr:x>
      <cdr:y>0.0375</cdr:y>
    </cdr:from>
    <cdr:to>
      <cdr:x>0.25333</cdr:x>
      <cdr:y>0.14172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1504" y="214314"/>
          <a:ext cx="785782" cy="5956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70 </a:t>
          </a:r>
        </a:p>
        <a:p xmlns:a="http://schemas.openxmlformats.org/drawingml/2006/main">
          <a:r>
            <a:rPr lang="ru-RU" sz="1000" dirty="0" smtClean="0"/>
            <a:t>тыс. рублей</a:t>
          </a:r>
          <a:endParaRPr lang="ru-RU" sz="1000" dirty="0"/>
        </a:p>
      </cdr:txBody>
    </cdr:sp>
  </cdr:relSizeAnchor>
  <cdr:relSizeAnchor xmlns:cdr="http://schemas.openxmlformats.org/drawingml/2006/chartDrawing">
    <cdr:from>
      <cdr:x>0.42667</cdr:x>
      <cdr:y>0.0375</cdr:y>
    </cdr:from>
    <cdr:to>
      <cdr:x>0.57333</cdr:x>
      <cdr:y>0.14172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286016" y="214314"/>
          <a:ext cx="785782" cy="5956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400" dirty="0" smtClean="0"/>
            <a:t>70</a:t>
          </a:r>
        </a:p>
        <a:p xmlns:a="http://schemas.openxmlformats.org/drawingml/2006/main">
          <a:r>
            <a:rPr lang="ru-RU" sz="1000" dirty="0" smtClean="0"/>
            <a:t>тыс. рублей</a:t>
          </a:r>
          <a:endParaRPr lang="ru-RU" sz="1000" dirty="0"/>
        </a:p>
      </cdr:txBody>
    </cdr:sp>
  </cdr:relSizeAnchor>
  <cdr:relSizeAnchor xmlns:cdr="http://schemas.openxmlformats.org/drawingml/2006/chartDrawing">
    <cdr:from>
      <cdr:x>0.74667</cdr:x>
      <cdr:y>0.0375</cdr:y>
    </cdr:from>
    <cdr:to>
      <cdr:x>0.89333</cdr:x>
      <cdr:y>0.14173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000528" y="214314"/>
          <a:ext cx="785782" cy="5956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400" dirty="0" smtClean="0"/>
            <a:t>70 </a:t>
          </a:r>
        </a:p>
        <a:p xmlns:a="http://schemas.openxmlformats.org/drawingml/2006/main">
          <a:r>
            <a:rPr lang="ru-RU" sz="1000" dirty="0" smtClean="0"/>
            <a:t>тыс. рублей</a:t>
          </a:r>
          <a:endParaRPr lang="ru-RU" sz="1000" dirty="0"/>
        </a:p>
      </cdr:txBody>
    </cdr:sp>
  </cdr:relSizeAnchor>
</c:userShapes>
</file>

<file path=ppt/drawings/drawing26.xml><?xml version="1.0" encoding="utf-8"?>
<c:userShapes xmlns:c="http://schemas.openxmlformats.org/drawingml/2006/chart">
  <cdr:relSizeAnchor xmlns:cdr="http://schemas.openxmlformats.org/drawingml/2006/chartDrawing">
    <cdr:from>
      <cdr:x>0.3552</cdr:x>
      <cdr:y>0</cdr:y>
    </cdr:from>
    <cdr:to>
      <cdr:x>0.62842</cdr:x>
      <cdr:y>0.12901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28694" y="0"/>
          <a:ext cx="714380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2000" dirty="0" smtClean="0"/>
            <a:t>2020</a:t>
          </a:r>
          <a:endParaRPr lang="ru-RU" sz="20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0.18881</cdr:x>
      <cdr:y>0.02024</cdr:y>
    </cdr:from>
    <cdr:to>
      <cdr:x>0.29316</cdr:x>
      <cdr:y>0.21172</cdr:y>
    </cdr:to>
    <cdr:sp macro="" textlink="">
      <cdr:nvSpPr>
        <cdr:cNvPr id="2" name="TextBox 4"/>
        <cdr:cNvSpPr txBox="1"/>
      </cdr:nvSpPr>
      <cdr:spPr>
        <a:xfrm xmlns:a="http://schemas.openxmlformats.org/drawingml/2006/main">
          <a:off x="1551116" y="52058"/>
          <a:ext cx="857274" cy="49244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1400" dirty="0" smtClean="0"/>
            <a:t>6075,2</a:t>
          </a:r>
        </a:p>
        <a:p xmlns:a="http://schemas.openxmlformats.org/drawingml/2006/main">
          <a:r>
            <a:rPr lang="ru-RU" sz="1200" dirty="0" smtClean="0"/>
            <a:t>тыс. руб.</a:t>
          </a:r>
          <a:endParaRPr lang="ru-RU" sz="12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0.03125</cdr:x>
      <cdr:y>0.08571</cdr:y>
    </cdr:from>
    <cdr:to>
      <cdr:x>0.14236</cdr:x>
      <cdr:y>0.14286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7148" y="428628"/>
          <a:ext cx="91440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367581,4</a:t>
          </a:r>
        </a:p>
        <a:p xmlns:a="http://schemas.openxmlformats.org/drawingml/2006/main">
          <a:endParaRPr lang="ru-RU" sz="1400" b="1" dirty="0"/>
        </a:p>
      </cdr:txBody>
    </cdr:sp>
  </cdr:relSizeAnchor>
  <cdr:relSizeAnchor xmlns:cdr="http://schemas.openxmlformats.org/drawingml/2006/chartDrawing">
    <cdr:from>
      <cdr:x>0.14757</cdr:x>
      <cdr:y>0.0274</cdr:y>
    </cdr:from>
    <cdr:to>
      <cdr:x>0.25869</cdr:x>
      <cdr:y>0.08454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214446" y="142876"/>
          <a:ext cx="914473" cy="2979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400" b="1" dirty="0" smtClean="0"/>
            <a:t>448147,7</a:t>
          </a:r>
        </a:p>
        <a:p xmlns:a="http://schemas.openxmlformats.org/drawingml/2006/main">
          <a:endParaRPr lang="ru-RU" sz="1400" b="1" dirty="0"/>
        </a:p>
      </cdr:txBody>
    </cdr:sp>
  </cdr:relSizeAnchor>
  <cdr:relSizeAnchor xmlns:cdr="http://schemas.openxmlformats.org/drawingml/2006/chartDrawing">
    <cdr:from>
      <cdr:x>0.26042</cdr:x>
      <cdr:y>0.0411</cdr:y>
    </cdr:from>
    <cdr:to>
      <cdr:x>0.37153</cdr:x>
      <cdr:y>0.08219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143152" y="214315"/>
          <a:ext cx="914391" cy="2143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400" b="1" dirty="0" smtClean="0"/>
            <a:t>385883,04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0.39063</cdr:x>
      <cdr:y>0.12329</cdr:y>
    </cdr:from>
    <cdr:to>
      <cdr:x>0.50174</cdr:x>
      <cdr:y>0.18044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3214710" y="642942"/>
          <a:ext cx="914390" cy="2980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400" b="1" dirty="0" smtClean="0"/>
            <a:t>363910,97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0.52084</cdr:x>
      <cdr:y>0.10959</cdr:y>
    </cdr:from>
    <cdr:to>
      <cdr:x>0.63195</cdr:x>
      <cdr:y>0.16674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4286280" y="571504"/>
          <a:ext cx="914391" cy="2980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400" b="1" dirty="0" smtClean="0"/>
            <a:t>362211,28</a:t>
          </a:r>
        </a:p>
        <a:p xmlns:a="http://schemas.openxmlformats.org/drawingml/2006/main">
          <a:endParaRPr lang="ru-RU" sz="1400" b="1" dirty="0" smtClean="0"/>
        </a:p>
        <a:p xmlns:a="http://schemas.openxmlformats.org/drawingml/2006/main">
          <a:endParaRPr lang="ru-RU" sz="1400" b="1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0.32118</cdr:x>
      <cdr:y>0.13636</cdr:y>
    </cdr:from>
    <cdr:to>
      <cdr:x>0.43229</cdr:x>
      <cdr:y>0.71818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43206" y="21431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0.27778</cdr:x>
      <cdr:y>0.09091</cdr:y>
    </cdr:from>
    <cdr:to>
      <cdr:x>0.38889</cdr:x>
      <cdr:y>0.67272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286016" y="14287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0.30382</cdr:x>
      <cdr:y>0.33333</cdr:y>
    </cdr:from>
    <cdr:to>
      <cdr:x>0.42535</cdr:x>
      <cdr:y>0.92829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00317" y="500061"/>
          <a:ext cx="1000143" cy="89255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26%</a:t>
          </a:r>
        </a:p>
        <a:p xmlns:a="http://schemas.openxmlformats.org/drawingml/2006/main">
          <a:r>
            <a:rPr lang="ru-RU" sz="1200" dirty="0" smtClean="0"/>
            <a:t>77872,66 тыс. руб.</a:t>
          </a:r>
          <a:endParaRPr lang="ru-RU" sz="1200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0.3125</cdr:x>
      <cdr:y>0.33333</cdr:y>
    </cdr:from>
    <cdr:to>
      <cdr:x>0.43403</cdr:x>
      <cdr:y>0.92829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71750" y="500061"/>
          <a:ext cx="1000143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19%</a:t>
          </a:r>
        </a:p>
        <a:p xmlns:a="http://schemas.openxmlformats.org/drawingml/2006/main">
          <a:r>
            <a:rPr lang="ru-RU" sz="1200" dirty="0" smtClean="0"/>
            <a:t>68678,38тыс. руб.</a:t>
          </a:r>
          <a:endParaRPr lang="ru-RU" sz="1200" dirty="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0.31858</cdr:x>
      <cdr:y>0.28195</cdr:y>
    </cdr:from>
    <cdr:to>
      <cdr:x>0.44248</cdr:x>
      <cdr:y>0.87691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71735" y="422980"/>
          <a:ext cx="1000182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0 %</a:t>
          </a:r>
        </a:p>
        <a:p xmlns:a="http://schemas.openxmlformats.org/drawingml/2006/main">
          <a:r>
            <a:rPr lang="ru-RU" sz="1200" dirty="0" smtClean="0"/>
            <a:t>119,94</a:t>
          </a:r>
        </a:p>
        <a:p xmlns:a="http://schemas.openxmlformats.org/drawingml/2006/main">
          <a:r>
            <a:rPr lang="ru-RU" sz="1200" dirty="0" smtClean="0"/>
            <a:t> тыс. руб.</a:t>
          </a:r>
          <a:endParaRPr lang="ru-RU" sz="1200" dirty="0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0.30382</cdr:x>
      <cdr:y>0.33333</cdr:y>
    </cdr:from>
    <cdr:to>
      <cdr:x>0.42535</cdr:x>
      <cdr:y>0.92829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00317" y="500061"/>
          <a:ext cx="1000143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25%</a:t>
          </a:r>
        </a:p>
        <a:p xmlns:a="http://schemas.openxmlformats.org/drawingml/2006/main">
          <a:r>
            <a:rPr lang="ru-RU" sz="1200" dirty="0" smtClean="0"/>
            <a:t>96561,37тыс. руб.</a:t>
          </a:r>
          <a:endParaRPr lang="ru-RU" sz="12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1EA416-6826-45AE-B963-C09DF4F0C9EC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F3D92C-48F8-47F2-82A5-02E01A07D72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F3D92C-48F8-47F2-82A5-02E01A07D72E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F3D92C-48F8-47F2-82A5-02E01A07D72E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F3A2-D166-42DA-931F-370A73057F86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5D489-63F7-4100-8447-44B726888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F3A2-D166-42DA-931F-370A73057F86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5D489-63F7-4100-8447-44B726888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F3A2-D166-42DA-931F-370A73057F86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5D489-63F7-4100-8447-44B726888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F3A2-D166-42DA-931F-370A73057F86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5D489-63F7-4100-8447-44B726888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F3A2-D166-42DA-931F-370A73057F86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5D489-63F7-4100-8447-44B726888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F3A2-D166-42DA-931F-370A73057F86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5D489-63F7-4100-8447-44B726888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F3A2-D166-42DA-931F-370A73057F86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5D489-63F7-4100-8447-44B726888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F3A2-D166-42DA-931F-370A73057F86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5D489-63F7-4100-8447-44B726888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F3A2-D166-42DA-931F-370A73057F86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5D489-63F7-4100-8447-44B726888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F3A2-D166-42DA-931F-370A73057F86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5D489-63F7-4100-8447-44B726888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F3A2-D166-42DA-931F-370A73057F86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5D489-63F7-4100-8447-44B726888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7F3A2-D166-42DA-931F-370A73057F86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5D489-63F7-4100-8447-44B726888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2.xml"/><Relationship Id="rId4" Type="http://schemas.openxmlformats.org/officeDocument/2006/relationships/chart" Target="../charts/chart2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6.xml"/><Relationship Id="rId4" Type="http://schemas.openxmlformats.org/officeDocument/2006/relationships/chart" Target="../charts/chart2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0.xml"/><Relationship Id="rId4" Type="http://schemas.openxmlformats.org/officeDocument/2006/relationships/chart" Target="../charts/chart2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0.xml"/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2.xml"/><Relationship Id="rId4" Type="http://schemas.openxmlformats.org/officeDocument/2006/relationships/chart" Target="../charts/chart4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4.xml"/><Relationship Id="rId2" Type="http://schemas.openxmlformats.org/officeDocument/2006/relationships/chart" Target="../charts/chart4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6.xml"/><Relationship Id="rId4" Type="http://schemas.openxmlformats.org/officeDocument/2006/relationships/chart" Target="../charts/chart4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8.xml"/><Relationship Id="rId2" Type="http://schemas.openxmlformats.org/officeDocument/2006/relationships/chart" Target="../charts/chart47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0.xml"/><Relationship Id="rId4" Type="http://schemas.openxmlformats.org/officeDocument/2006/relationships/chart" Target="../charts/chart4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2.xml"/><Relationship Id="rId2" Type="http://schemas.openxmlformats.org/officeDocument/2006/relationships/chart" Target="../charts/chart5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4.xml"/><Relationship Id="rId4" Type="http://schemas.openxmlformats.org/officeDocument/2006/relationships/chart" Target="../charts/chart5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6.xml"/><Relationship Id="rId2" Type="http://schemas.openxmlformats.org/officeDocument/2006/relationships/chart" Target="../charts/chart5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8.xml"/><Relationship Id="rId4" Type="http://schemas.openxmlformats.org/officeDocument/2006/relationships/chart" Target="../charts/chart5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0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2.xml"/><Relationship Id="rId2" Type="http://schemas.openxmlformats.org/officeDocument/2006/relationships/chart" Target="../charts/chart6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4.xml"/><Relationship Id="rId4" Type="http://schemas.openxmlformats.org/officeDocument/2006/relationships/chart" Target="../charts/chart6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6.xml"/><Relationship Id="rId2" Type="http://schemas.openxmlformats.org/officeDocument/2006/relationships/chart" Target="../charts/chart6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Relationship Id="rId6" Type="http://schemas.openxmlformats.org/officeDocument/2006/relationships/chart" Target="../charts/chart70.xml"/><Relationship Id="rId5" Type="http://schemas.openxmlformats.org/officeDocument/2006/relationships/chart" Target="../charts/chart69.xml"/><Relationship Id="rId4" Type="http://schemas.openxmlformats.org/officeDocument/2006/relationships/chart" Target="../charts/chart6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3.xml"/><Relationship Id="rId2" Type="http://schemas.openxmlformats.org/officeDocument/2006/relationships/chart" Target="../charts/chart7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6.xml"/><Relationship Id="rId2" Type="http://schemas.openxmlformats.org/officeDocument/2006/relationships/chart" Target="../charts/chart7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hart" Target="../charts/chart7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1.xml"/><Relationship Id="rId2" Type="http://schemas.openxmlformats.org/officeDocument/2006/relationships/chart" Target="../charts/chart8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otelnich-msu.ru/" TargetMode="External"/><Relationship Id="rId2" Type="http://schemas.openxmlformats.org/officeDocument/2006/relationships/hyperlink" Target="mailto:fo13@depfin.kirov.r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hart" Target="../charts/chart8.xml"/><Relationship Id="rId3" Type="http://schemas.openxmlformats.org/officeDocument/2006/relationships/chart" Target="../charts/chart3.xml"/><Relationship Id="rId7" Type="http://schemas.openxmlformats.org/officeDocument/2006/relationships/chart" Target="../charts/chart7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6.xml"/><Relationship Id="rId11" Type="http://schemas.openxmlformats.org/officeDocument/2006/relationships/chart" Target="../charts/chart11.xml"/><Relationship Id="rId5" Type="http://schemas.openxmlformats.org/officeDocument/2006/relationships/chart" Target="../charts/chart5.xml"/><Relationship Id="rId10" Type="http://schemas.openxmlformats.org/officeDocument/2006/relationships/chart" Target="../charts/chart10.xml"/><Relationship Id="rId4" Type="http://schemas.openxmlformats.org/officeDocument/2006/relationships/chart" Target="../charts/chart4.xml"/><Relationship Id="rId9" Type="http://schemas.openxmlformats.org/officeDocument/2006/relationships/chart" Target="../charts/char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4.xml"/><Relationship Id="rId4" Type="http://schemas.openxmlformats.org/officeDocument/2006/relationships/chart" Target="../charts/char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8.xml"/><Relationship Id="rId4" Type="http://schemas.openxmlformats.org/officeDocument/2006/relationships/chart" Target="../charts/char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7772400" cy="1470025"/>
          </a:xfrm>
        </p:spPr>
        <p:txBody>
          <a:bodyPr/>
          <a:lstStyle/>
          <a:p>
            <a:r>
              <a:rPr lang="ru-RU" dirty="0" smtClean="0"/>
              <a:t>Бюджет для граждан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14554"/>
            <a:ext cx="6400800" cy="342424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К проекту решения </a:t>
            </a:r>
            <a:r>
              <a:rPr lang="ru-RU" dirty="0" err="1" smtClean="0">
                <a:solidFill>
                  <a:schemeClr val="tx1"/>
                </a:solidFill>
              </a:rPr>
              <a:t>Котельничской</a:t>
            </a:r>
            <a:r>
              <a:rPr lang="ru-RU" dirty="0" smtClean="0">
                <a:solidFill>
                  <a:schemeClr val="tx1"/>
                </a:solidFill>
              </a:rPr>
              <a:t> районной Думы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«О бюджете </a:t>
            </a:r>
            <a:r>
              <a:rPr lang="ru-RU" dirty="0" err="1" smtClean="0">
                <a:solidFill>
                  <a:schemeClr val="tx1"/>
                </a:solidFill>
              </a:rPr>
              <a:t>Котельничского</a:t>
            </a:r>
            <a:r>
              <a:rPr lang="ru-RU" dirty="0" smtClean="0">
                <a:solidFill>
                  <a:schemeClr val="tx1"/>
                </a:solidFill>
              </a:rPr>
              <a:t> муниципального района на 2020 год и на плановый период 2021 и 2022 годов»</a:t>
            </a:r>
            <a:endParaRPr lang="ru-RU" dirty="0">
              <a:solidFill>
                <a:schemeClr val="tx1"/>
              </a:solidFill>
            </a:endParaRPr>
          </a:p>
        </p:txBody>
      </p:sp>
    </p:spTree>
    <p:controls>
      <p:control spid="1026" name="SapphireHiddenControl" r:id="rId2" imgW="6095880" imgH="407052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8259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Доходы от акцизов на нефтепродукты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620688"/>
          <a:ext cx="8215370" cy="2571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71600" y="764704"/>
            <a:ext cx="75418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4607,9</a:t>
            </a:r>
          </a:p>
          <a:p>
            <a:r>
              <a:rPr lang="ru-RU" sz="1200" dirty="0" smtClean="0"/>
              <a:t>тыс. руб.</a:t>
            </a:r>
            <a:endParaRPr lang="ru-RU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4067944" y="692696"/>
            <a:ext cx="92179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5957,1</a:t>
            </a:r>
          </a:p>
          <a:p>
            <a:r>
              <a:rPr lang="ru-RU" sz="1200" dirty="0" smtClean="0"/>
              <a:t>тыс. руб.</a:t>
            </a:r>
            <a:endParaRPr lang="ru-RU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5724128" y="476672"/>
            <a:ext cx="75418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6095,9</a:t>
            </a:r>
          </a:p>
          <a:p>
            <a:r>
              <a:rPr lang="ru-RU" sz="1200" dirty="0" smtClean="0"/>
              <a:t>тыс. руб.</a:t>
            </a:r>
            <a:endParaRPr lang="ru-RU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7308304" y="476672"/>
            <a:ext cx="75418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6421,1 </a:t>
            </a:r>
            <a:r>
              <a:rPr lang="ru-RU" sz="1200" dirty="0" smtClean="0"/>
              <a:t>тыс. руб.</a:t>
            </a:r>
            <a:endParaRPr lang="ru-RU" sz="1200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5786446" y="4000504"/>
            <a:ext cx="3071834" cy="264320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Акциз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– один из видов налога, представляющий не связанный с получением дохода</a:t>
            </a:r>
            <a: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продавцом косвенный налог на продажу определенного вида товаров массового потребления. Акциз включается в цену товара. Чаще всего акцизным налогом облагаются винно-водочные изделия, табачные изделия, деликатесы, предметы </a:t>
            </a:r>
            <a:r>
              <a:rPr lang="ru-RU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роскоши, </a:t>
            </a:r>
            <a:r>
              <a:rPr lang="ru-RU" sz="14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нефтепродукты. </a:t>
            </a:r>
            <a:r>
              <a:rPr lang="ru-RU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Плательщики акциза являются потребители, приобретающие товары, которые облагаются акцизным сбором.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1" name="Диаграмма 20"/>
          <p:cNvGraphicFramePr/>
          <p:nvPr/>
        </p:nvGraphicFramePr>
        <p:xfrm>
          <a:off x="214282" y="4429132"/>
          <a:ext cx="1500198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2" name="Диаграмма 21"/>
          <p:cNvGraphicFramePr/>
          <p:nvPr/>
        </p:nvGraphicFramePr>
        <p:xfrm>
          <a:off x="2071670" y="4429132"/>
          <a:ext cx="1500198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3" name="Диаграмма 22"/>
          <p:cNvGraphicFramePr/>
          <p:nvPr/>
        </p:nvGraphicFramePr>
        <p:xfrm>
          <a:off x="3857620" y="4429132"/>
          <a:ext cx="1500198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1142976" y="4500570"/>
            <a:ext cx="829233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8,9%</a:t>
            </a:r>
            <a:endParaRPr lang="ru-RU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3000364" y="4500570"/>
            <a:ext cx="829233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8,8%</a:t>
            </a:r>
            <a:endParaRPr lang="ru-RU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4786314" y="4500570"/>
            <a:ext cx="829233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8,9%</a:t>
            </a:r>
            <a:endParaRPr lang="ru-RU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357158" y="3571876"/>
            <a:ext cx="50720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Доля поступлений акцизов в общем объеме налоговых и неналоговых доходов районного бюджета в 2020, 2021 и 2022 годах</a:t>
            </a:r>
            <a:endParaRPr lang="ru-RU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642910" y="60007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2020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500298" y="60007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2021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4286248" y="60007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2022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0" y="6581001"/>
            <a:ext cx="25003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</a:t>
            </a:r>
            <a:r>
              <a:rPr lang="ru-RU" sz="1200" dirty="0" smtClean="0"/>
              <a:t>Первоначальный прогноз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Налоги на совокупный доход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1196752"/>
            <a:ext cx="50720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Доля поступлений налогов на совокупный доход  в общем объеме налоговых и неналоговых доходов районного бюджета в 2020, 2021 и 2022 годах</a:t>
            </a:r>
            <a:endParaRPr lang="ru-RU" sz="1600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568844" y="1275030"/>
            <a:ext cx="2143140" cy="23574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</a:t>
            </a:r>
            <a:r>
              <a:rPr kumimoji="0" lang="ru-RU" sz="1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районный бюджет от субъектов малого и среднего бизнеса поступают платежи по налогу, взимаемому в связи с применением упрощенной системы налогообложения, единому налогу на вмененный доход, единому сельхоз налогу, налогам на патентной системе налогообложения</a:t>
            </a:r>
            <a:endParaRPr kumimoji="0" lang="ru-RU" sz="1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496614" y="2060848"/>
          <a:ext cx="1500198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2354002" y="2060848"/>
          <a:ext cx="1500198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/>
          <p:nvPr/>
        </p:nvGraphicFramePr>
        <p:xfrm>
          <a:off x="4139952" y="2060848"/>
          <a:ext cx="1500198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99592" y="342900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2020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756980" y="342900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2021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542930" y="342900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2022</a:t>
            </a:r>
            <a:endParaRPr lang="ru-RU" dirty="0"/>
          </a:p>
        </p:txBody>
      </p:sp>
      <p:graphicFrame>
        <p:nvGraphicFramePr>
          <p:cNvPr id="13" name="Содержимое 32"/>
          <p:cNvGraphicFramePr>
            <a:graphicFrameLocks/>
          </p:cNvGraphicFramePr>
          <p:nvPr/>
        </p:nvGraphicFramePr>
        <p:xfrm>
          <a:off x="428596" y="3714752"/>
          <a:ext cx="8229600" cy="2810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0" y="6581001"/>
            <a:ext cx="25003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</a:t>
            </a:r>
            <a:r>
              <a:rPr lang="ru-RU" sz="1200" dirty="0" smtClean="0"/>
              <a:t>Первоначальный прогноз</a:t>
            </a:r>
            <a:endParaRPr lang="ru-RU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1360710" y="2060848"/>
            <a:ext cx="857255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28,8%</a:t>
            </a:r>
            <a:endParaRPr lang="ru-RU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3218098" y="2060848"/>
            <a:ext cx="857256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28,9%</a:t>
            </a:r>
            <a:endParaRPr lang="ru-RU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5004048" y="2060848"/>
            <a:ext cx="938384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28,9%</a:t>
            </a:r>
            <a:endParaRPr lang="ru-RU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8259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Налоги на имущество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764704"/>
          <a:ext cx="8215370" cy="2571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5576" y="980728"/>
            <a:ext cx="77777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6670,4</a:t>
            </a:r>
          </a:p>
          <a:p>
            <a:r>
              <a:rPr lang="ru-RU" sz="1200" dirty="0" smtClean="0"/>
              <a:t>тыс. руб.</a:t>
            </a:r>
            <a:endParaRPr lang="ru-RU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3203848" y="980728"/>
            <a:ext cx="77777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6589</a:t>
            </a:r>
          </a:p>
          <a:p>
            <a:r>
              <a:rPr lang="ru-RU" sz="1200" dirty="0" smtClean="0"/>
              <a:t>тыс. руб.</a:t>
            </a:r>
            <a:endParaRPr lang="ru-RU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4427984" y="980728"/>
            <a:ext cx="77777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6687,84</a:t>
            </a:r>
          </a:p>
          <a:p>
            <a:r>
              <a:rPr lang="ru-RU" sz="1200" dirty="0" smtClean="0"/>
              <a:t>тыс. руб.</a:t>
            </a:r>
            <a:endParaRPr lang="ru-RU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5580112" y="620688"/>
            <a:ext cx="78581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6781,46</a:t>
            </a:r>
            <a:r>
              <a:rPr lang="ru-RU" sz="1200" dirty="0" smtClean="0"/>
              <a:t>тыс. руб.</a:t>
            </a:r>
            <a:endParaRPr lang="ru-RU" sz="1200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5786446" y="3500438"/>
            <a:ext cx="3143272" cy="27860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Налог</a:t>
            </a: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на имущество организаций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Объектами налогообложения для российских организаций признается недвижимое имущество (в том числе имущество, переданное во временное владение, в пользование, распоряжение,</a:t>
            </a:r>
            <a:r>
              <a:rPr lang="ru-RU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доверительное управление, внесенное в совместную деятельность или полученное по концессионному соглашению)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1" name="Диаграмма 20"/>
          <p:cNvGraphicFramePr/>
          <p:nvPr/>
        </p:nvGraphicFramePr>
        <p:xfrm>
          <a:off x="214282" y="4429132"/>
          <a:ext cx="1500198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2" name="Диаграмма 21"/>
          <p:cNvGraphicFramePr/>
          <p:nvPr/>
        </p:nvGraphicFramePr>
        <p:xfrm>
          <a:off x="2071670" y="4429132"/>
          <a:ext cx="1500198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3" name="Диаграмма 22"/>
          <p:cNvGraphicFramePr/>
          <p:nvPr/>
        </p:nvGraphicFramePr>
        <p:xfrm>
          <a:off x="3857620" y="4429132"/>
          <a:ext cx="1500198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1142976" y="4500570"/>
            <a:ext cx="829233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9,8%</a:t>
            </a:r>
            <a:endParaRPr lang="ru-RU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3000364" y="4500570"/>
            <a:ext cx="829233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9,6%</a:t>
            </a:r>
            <a:endParaRPr lang="ru-RU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4786314" y="4500570"/>
            <a:ext cx="829233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9,4%</a:t>
            </a:r>
            <a:endParaRPr lang="ru-RU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642910" y="60007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2020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500298" y="60007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2021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4286248" y="60007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2022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0" y="6581001"/>
            <a:ext cx="25003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</a:t>
            </a:r>
            <a:r>
              <a:rPr lang="ru-RU" sz="1200" dirty="0" smtClean="0"/>
              <a:t>Первоначальный прогноз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Объем и структура неналоговых доходов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76" y="980728"/>
          <a:ext cx="2786050" cy="5734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42844" y="1357298"/>
            <a:ext cx="27927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16111,3 тыс. руб. – всего неналоговых доходов.</a:t>
            </a:r>
          </a:p>
          <a:p>
            <a:r>
              <a:rPr lang="ru-RU" sz="1000" dirty="0" smtClean="0"/>
              <a:t>Это составляет 4,2% в общем объеме доходов.</a:t>
            </a:r>
            <a:endParaRPr lang="ru-RU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3203848" y="1340768"/>
            <a:ext cx="28296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16602,05тыс. руб. – всего неналоговых доходов.</a:t>
            </a:r>
          </a:p>
          <a:p>
            <a:r>
              <a:rPr lang="ru-RU" sz="1000" dirty="0" smtClean="0"/>
              <a:t>Это составляет 4,6% в общем объеме доходов.</a:t>
            </a:r>
            <a:endParaRPr lang="ru-RU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6215074" y="1357298"/>
            <a:ext cx="27254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17124,74 тыс. руб. – всего налоговых доходов.</a:t>
            </a:r>
          </a:p>
          <a:p>
            <a:r>
              <a:rPr lang="ru-RU" sz="1000" dirty="0" smtClean="0"/>
              <a:t>Это составляет 4,7% в общем объеме доходов.</a:t>
            </a:r>
            <a:endParaRPr lang="ru-RU" sz="1000" dirty="0"/>
          </a:p>
        </p:txBody>
      </p:sp>
      <p:graphicFrame>
        <p:nvGraphicFramePr>
          <p:cNvPr id="12" name="Содержимое 3"/>
          <p:cNvGraphicFramePr>
            <a:graphicFrameLocks/>
          </p:cNvGraphicFramePr>
          <p:nvPr/>
        </p:nvGraphicFramePr>
        <p:xfrm>
          <a:off x="3203848" y="980728"/>
          <a:ext cx="2880320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Содержимое 3"/>
          <p:cNvGraphicFramePr>
            <a:graphicFrameLocks/>
          </p:cNvGraphicFramePr>
          <p:nvPr/>
        </p:nvGraphicFramePr>
        <p:xfrm>
          <a:off x="6156176" y="980728"/>
          <a:ext cx="2714612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Объем и структура безвозмездных поступлений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836712"/>
          <a:ext cx="2786050" cy="602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79512" y="1196752"/>
            <a:ext cx="30003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318679,93тыс. руб. – всего безвозмездных поступлений.</a:t>
            </a:r>
          </a:p>
          <a:p>
            <a:r>
              <a:rPr lang="ru-RU" sz="1000" dirty="0" smtClean="0"/>
              <a:t>Это составляет 82,6% в общем объеме доходов.</a:t>
            </a:r>
            <a:endParaRPr lang="ru-RU" sz="1000" dirty="0"/>
          </a:p>
        </p:txBody>
      </p:sp>
      <p:graphicFrame>
        <p:nvGraphicFramePr>
          <p:cNvPr id="14" name="Содержимое 3"/>
          <p:cNvGraphicFramePr>
            <a:graphicFrameLocks/>
          </p:cNvGraphicFramePr>
          <p:nvPr/>
        </p:nvGraphicFramePr>
        <p:xfrm>
          <a:off x="3059832" y="836712"/>
          <a:ext cx="2786050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131840" y="1196752"/>
            <a:ext cx="308320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294463,1 тыс. руб. – всего безвозмездных поступлений.</a:t>
            </a:r>
          </a:p>
          <a:p>
            <a:r>
              <a:rPr lang="ru-RU" sz="1000" dirty="0" smtClean="0"/>
              <a:t>Это составляет 80,9% в общем объеме доходов.</a:t>
            </a:r>
            <a:endParaRPr lang="ru-RU" sz="1000" dirty="0"/>
          </a:p>
        </p:txBody>
      </p:sp>
      <p:graphicFrame>
        <p:nvGraphicFramePr>
          <p:cNvPr id="16" name="Содержимое 3"/>
          <p:cNvGraphicFramePr>
            <a:graphicFrameLocks/>
          </p:cNvGraphicFramePr>
          <p:nvPr/>
        </p:nvGraphicFramePr>
        <p:xfrm>
          <a:off x="6012160" y="836712"/>
          <a:ext cx="2786050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6084168" y="1196752"/>
            <a:ext cx="284551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289716,1 тыс. руб. – всего безвозмездных поступлений.</a:t>
            </a:r>
          </a:p>
          <a:p>
            <a:r>
              <a:rPr lang="ru-RU" sz="1000" dirty="0" smtClean="0"/>
              <a:t>Это составляет 80,0% в общем объеме доходов.</a:t>
            </a:r>
            <a:endParaRPr lang="ru-RU" sz="1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428868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dirty="0" smtClean="0"/>
              <a:t>РАСХОДЫ</a:t>
            </a:r>
            <a:endParaRPr lang="ru-RU" sz="7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Расходы районного бюджета, тыс. рублей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000108"/>
          <a:ext cx="9358346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Расходы районного бюджета по разделам бюджетной классификации расходов бюджетов, тыс. рублей</a:t>
            </a:r>
            <a:endParaRPr lang="ru-RU" sz="32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500034" y="1500174"/>
          <a:ext cx="8229600" cy="5214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714356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Расходы на реализацию муниципальных программ Котельничского района в 2018 году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928670"/>
          <a:ext cx="8229600" cy="1571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571472" y="2285992"/>
          <a:ext cx="8229600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Содержимое 3"/>
          <p:cNvGraphicFramePr>
            <a:graphicFrameLocks/>
          </p:cNvGraphicFramePr>
          <p:nvPr/>
        </p:nvGraphicFramePr>
        <p:xfrm>
          <a:off x="428596" y="3643314"/>
          <a:ext cx="8229600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Содержимое 3"/>
          <p:cNvGraphicFramePr>
            <a:graphicFrameLocks/>
          </p:cNvGraphicFramePr>
          <p:nvPr/>
        </p:nvGraphicFramePr>
        <p:xfrm>
          <a:off x="428596" y="5072074"/>
          <a:ext cx="8072494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928926" y="1285860"/>
            <a:ext cx="100013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55%</a:t>
            </a:r>
          </a:p>
          <a:p>
            <a:r>
              <a:rPr lang="ru-RU" sz="1200" dirty="0" smtClean="0"/>
              <a:t>200898,3тыс. руб.</a:t>
            </a:r>
            <a:endParaRPr lang="ru-RU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357158" y="1071546"/>
            <a:ext cx="1571636" cy="73866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365410,44</a:t>
            </a:r>
            <a:r>
              <a:rPr lang="ru-RU" dirty="0" smtClean="0">
                <a:solidFill>
                  <a:schemeClr val="bg1"/>
                </a:solidFill>
              </a:rPr>
              <a:t>тыс. рублей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7158" y="1785926"/>
            <a:ext cx="14287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Расходы на муниципальные программы в 2018 г. (отчет)</a:t>
            </a:r>
            <a:endParaRPr lang="ru-RU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857232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Расходы на реализацию муниципальных программ Котельничского района в 2019 году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785794"/>
          <a:ext cx="8229600" cy="1500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428596" y="2214554"/>
          <a:ext cx="8229600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Содержимое 3"/>
          <p:cNvGraphicFramePr>
            <a:graphicFrameLocks/>
          </p:cNvGraphicFramePr>
          <p:nvPr/>
        </p:nvGraphicFramePr>
        <p:xfrm>
          <a:off x="428596" y="3571876"/>
          <a:ext cx="8229600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Содержимое 3"/>
          <p:cNvGraphicFramePr>
            <a:graphicFrameLocks/>
          </p:cNvGraphicFramePr>
          <p:nvPr/>
        </p:nvGraphicFramePr>
        <p:xfrm>
          <a:off x="428596" y="5072074"/>
          <a:ext cx="8072494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928926" y="1285860"/>
            <a:ext cx="100013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60%</a:t>
            </a:r>
          </a:p>
          <a:p>
            <a:r>
              <a:rPr lang="ru-RU" sz="1200" dirty="0" smtClean="0"/>
              <a:t>235907,98тыс. руб.</a:t>
            </a:r>
            <a:endParaRPr lang="ru-RU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285720" y="1071546"/>
            <a:ext cx="1571636" cy="73866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390050,75</a:t>
            </a:r>
            <a:r>
              <a:rPr lang="ru-RU" dirty="0" smtClean="0">
                <a:solidFill>
                  <a:schemeClr val="bg1"/>
                </a:solidFill>
              </a:rPr>
              <a:t>тыс. рублей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7158" y="1785926"/>
            <a:ext cx="142872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Расходы на муниципальные программы в 2019г. (первоначальный план)</a:t>
            </a:r>
            <a:endParaRPr lang="ru-RU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Составление проекта районного бюджета основывается на: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 fontScale="92500" lnSpcReduction="20000"/>
          </a:bodyPr>
          <a:lstStyle/>
          <a:p>
            <a:pPr marL="514350" indent="-514350" algn="just">
              <a:buAutoNum type="arabicParenR"/>
            </a:pPr>
            <a:r>
              <a:rPr lang="ru-RU" dirty="0" smtClean="0"/>
              <a:t>Проекте основных направлений бюджетной политики и основных направлений налоговой политики </a:t>
            </a:r>
            <a:r>
              <a:rPr lang="ru-RU" dirty="0" err="1" smtClean="0"/>
              <a:t>Котельничского</a:t>
            </a:r>
            <a:r>
              <a:rPr lang="ru-RU" dirty="0" smtClean="0"/>
              <a:t> района на 2020 год и на плановый период 2021 и 2022 годов;</a:t>
            </a:r>
          </a:p>
          <a:p>
            <a:pPr marL="514350" indent="-514350" algn="just">
              <a:buAutoNum type="arabicParenR"/>
            </a:pPr>
            <a:r>
              <a:rPr lang="ru-RU" dirty="0" smtClean="0"/>
              <a:t>Бюджетном прогнозе;</a:t>
            </a:r>
          </a:p>
          <a:p>
            <a:pPr marL="514350" indent="-514350" algn="just">
              <a:buAutoNum type="arabicParenR"/>
            </a:pPr>
            <a:r>
              <a:rPr lang="ru-RU" dirty="0" smtClean="0"/>
              <a:t>Прогнозе социально-экономического развития </a:t>
            </a:r>
            <a:r>
              <a:rPr lang="ru-RU" dirty="0" err="1" smtClean="0"/>
              <a:t>Котельничского</a:t>
            </a:r>
            <a:r>
              <a:rPr lang="ru-RU" dirty="0" smtClean="0"/>
              <a:t> района;</a:t>
            </a:r>
          </a:p>
          <a:p>
            <a:pPr marL="514350" indent="-514350" algn="just">
              <a:buAutoNum type="arabicParenR"/>
            </a:pPr>
            <a:r>
              <a:rPr lang="ru-RU" dirty="0" smtClean="0"/>
              <a:t>Муниципальных программах (проектах муниципальных программ, проектах изменений муниципальных программ) </a:t>
            </a:r>
            <a:r>
              <a:rPr lang="ru-RU" dirty="0" err="1" smtClean="0"/>
              <a:t>Котельничского</a:t>
            </a:r>
            <a:r>
              <a:rPr lang="ru-RU" dirty="0" smtClean="0"/>
              <a:t> района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857232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Расходы на реализацию муниципальных программ Котельничского района в 2020году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785794"/>
          <a:ext cx="8229600" cy="1500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428596" y="2214554"/>
          <a:ext cx="8229600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Содержимое 3"/>
          <p:cNvGraphicFramePr>
            <a:graphicFrameLocks/>
          </p:cNvGraphicFramePr>
          <p:nvPr/>
        </p:nvGraphicFramePr>
        <p:xfrm>
          <a:off x="428596" y="3571876"/>
          <a:ext cx="8229600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Содержимое 3"/>
          <p:cNvGraphicFramePr>
            <a:graphicFrameLocks/>
          </p:cNvGraphicFramePr>
          <p:nvPr/>
        </p:nvGraphicFramePr>
        <p:xfrm>
          <a:off x="428596" y="5072074"/>
          <a:ext cx="8072494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928926" y="1285860"/>
            <a:ext cx="100013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53%</a:t>
            </a:r>
          </a:p>
          <a:p>
            <a:r>
              <a:rPr lang="ru-RU" sz="1200" dirty="0" smtClean="0"/>
              <a:t>205023,15</a:t>
            </a:r>
          </a:p>
          <a:p>
            <a:r>
              <a:rPr lang="ru-RU" sz="1200" dirty="0" smtClean="0"/>
              <a:t>тыс. руб.</a:t>
            </a:r>
            <a:endParaRPr lang="ru-RU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285720" y="1071546"/>
            <a:ext cx="1571636" cy="73866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383622,49</a:t>
            </a:r>
            <a:r>
              <a:rPr lang="ru-RU" dirty="0" smtClean="0">
                <a:solidFill>
                  <a:schemeClr val="bg1"/>
                </a:solidFill>
              </a:rPr>
              <a:t>тыс. рублей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7158" y="1785926"/>
            <a:ext cx="142872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Расходы на муниципальные программы в 2020г. </a:t>
            </a:r>
            <a:endParaRPr lang="ru-RU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857232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Расходы на реализацию муниципальных программ Котельничского района в 2021году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785794"/>
          <a:ext cx="8229600" cy="1500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428596" y="2214554"/>
          <a:ext cx="8229600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Содержимое 3"/>
          <p:cNvGraphicFramePr>
            <a:graphicFrameLocks/>
          </p:cNvGraphicFramePr>
          <p:nvPr/>
        </p:nvGraphicFramePr>
        <p:xfrm>
          <a:off x="428596" y="3571876"/>
          <a:ext cx="8229600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Содержимое 3"/>
          <p:cNvGraphicFramePr>
            <a:graphicFrameLocks/>
          </p:cNvGraphicFramePr>
          <p:nvPr/>
        </p:nvGraphicFramePr>
        <p:xfrm>
          <a:off x="428596" y="5072074"/>
          <a:ext cx="8072494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928926" y="1285860"/>
            <a:ext cx="100013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57%</a:t>
            </a:r>
          </a:p>
          <a:p>
            <a:r>
              <a:rPr lang="ru-RU" sz="1200" dirty="0" smtClean="0"/>
              <a:t>204321,45тыс. руб.</a:t>
            </a:r>
            <a:endParaRPr lang="ru-RU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285720" y="1071546"/>
            <a:ext cx="1571636" cy="73866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361655,47</a:t>
            </a:r>
            <a:r>
              <a:rPr lang="ru-RU" dirty="0" smtClean="0">
                <a:solidFill>
                  <a:schemeClr val="bg1"/>
                </a:solidFill>
              </a:rPr>
              <a:t>тыс. рублей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7158" y="1785926"/>
            <a:ext cx="142872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Расходы на муниципальные программы в 2021г. </a:t>
            </a:r>
            <a:endParaRPr lang="ru-RU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857232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Расходы на реализацию муниципальных программ Котельничского района в 2022 году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785794"/>
          <a:ext cx="8229600" cy="1500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428596" y="2214554"/>
          <a:ext cx="8229600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Содержимое 3"/>
          <p:cNvGraphicFramePr>
            <a:graphicFrameLocks/>
          </p:cNvGraphicFramePr>
          <p:nvPr/>
        </p:nvGraphicFramePr>
        <p:xfrm>
          <a:off x="428596" y="3571876"/>
          <a:ext cx="8229600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Содержимое 3"/>
          <p:cNvGraphicFramePr>
            <a:graphicFrameLocks/>
          </p:cNvGraphicFramePr>
          <p:nvPr/>
        </p:nvGraphicFramePr>
        <p:xfrm>
          <a:off x="428596" y="5072074"/>
          <a:ext cx="8072494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928926" y="1285860"/>
            <a:ext cx="100013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57%</a:t>
            </a:r>
          </a:p>
          <a:p>
            <a:r>
              <a:rPr lang="ru-RU" sz="1200" dirty="0" smtClean="0"/>
              <a:t>206235,15</a:t>
            </a:r>
          </a:p>
          <a:p>
            <a:r>
              <a:rPr lang="ru-RU" sz="1200" dirty="0" smtClean="0"/>
              <a:t>тыс. руб.</a:t>
            </a:r>
            <a:endParaRPr lang="ru-RU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285720" y="1071546"/>
            <a:ext cx="1571636" cy="73866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359955,78 </a:t>
            </a:r>
            <a:r>
              <a:rPr lang="ru-RU" dirty="0" smtClean="0">
                <a:solidFill>
                  <a:schemeClr val="bg1"/>
                </a:solidFill>
              </a:rPr>
              <a:t>тыс. рублей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7158" y="1785926"/>
            <a:ext cx="142872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Расходы на муниципальные программы в 2022 г. </a:t>
            </a:r>
            <a:endParaRPr lang="ru-RU" sz="11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58259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Расходы на общегосударственные вопросы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571480"/>
          <a:ext cx="5357850" cy="61436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715008" y="571480"/>
            <a:ext cx="3286116" cy="23698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Руководство и управление в сфере установленных функций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 расходы на обеспечение деятельности главы муниципального образования </a:t>
            </a:r>
            <a:r>
              <a:rPr lang="ru-RU" sz="1200" dirty="0" err="1" smtClean="0"/>
              <a:t>Котельничского</a:t>
            </a:r>
            <a:r>
              <a:rPr lang="ru-RU" sz="1200" dirty="0" smtClean="0"/>
              <a:t> муниципального района, администрации </a:t>
            </a:r>
            <a:r>
              <a:rPr lang="ru-RU" sz="1200" dirty="0" err="1" smtClean="0"/>
              <a:t>Котельничского</a:t>
            </a:r>
            <a:r>
              <a:rPr lang="ru-RU" sz="1200" dirty="0" smtClean="0"/>
              <a:t> района, контрольно-счетной комиссии </a:t>
            </a:r>
            <a:r>
              <a:rPr lang="ru-RU" sz="1200" dirty="0" err="1" smtClean="0"/>
              <a:t>Котельничского</a:t>
            </a:r>
            <a:r>
              <a:rPr lang="ru-RU" sz="1200" dirty="0" smtClean="0"/>
              <a:t> района, отраслевых органов администрации района, осуществляющих реализацию муниципальных функций 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расходы за счет средств областного бюджета по выполнению государственных полномочий</a:t>
            </a:r>
            <a:endParaRPr lang="ru-RU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5715008" y="2928935"/>
            <a:ext cx="3286116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Резервные фонды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15008" y="3214686"/>
            <a:ext cx="3286116" cy="34470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Другие общегосударственные вопросы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 расходы на обеспечение деятельности </a:t>
            </a:r>
            <a:r>
              <a:rPr lang="ru-RU" sz="1200" dirty="0" err="1" smtClean="0"/>
              <a:t>централизованнрй</a:t>
            </a:r>
            <a:r>
              <a:rPr lang="ru-RU" sz="1200" dirty="0" smtClean="0"/>
              <a:t> бухгалтерии и обслуживающего персонала администрации </a:t>
            </a:r>
            <a:r>
              <a:rPr lang="ru-RU" sz="1200" dirty="0" err="1" smtClean="0"/>
              <a:t>Котельничского</a:t>
            </a:r>
            <a:r>
              <a:rPr lang="ru-RU" sz="1200" dirty="0" smtClean="0"/>
              <a:t> района, технических работников отдела по управлению имуществом и земельными ресурсами администрации </a:t>
            </a:r>
            <a:r>
              <a:rPr lang="ru-RU" sz="1200" dirty="0" err="1" smtClean="0"/>
              <a:t>Котельничского</a:t>
            </a:r>
            <a:r>
              <a:rPr lang="ru-RU" sz="1200" dirty="0" smtClean="0"/>
              <a:t> района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финансовое обеспечение переданных государственных полномочий в области архивных фондов и административных комиссий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проведение мероприятий по развитию муниципальной службы и информатизации деятельности </a:t>
            </a:r>
            <a:r>
              <a:rPr lang="ru-RU" sz="1200" dirty="0" err="1" smtClean="0"/>
              <a:t>Котельничского</a:t>
            </a:r>
            <a:r>
              <a:rPr lang="ru-RU" sz="1200" dirty="0" smtClean="0"/>
              <a:t> района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иные мероприятия, направленные на социально-экономическое развитие Котельничского района</a:t>
            </a:r>
            <a:endParaRPr lang="ru-RU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5715008" y="6572273"/>
            <a:ext cx="3286116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Судебная система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582594"/>
          </a:xfrm>
        </p:spPr>
        <p:txBody>
          <a:bodyPr>
            <a:noAutofit/>
          </a:bodyPr>
          <a:lstStyle/>
          <a:p>
            <a:r>
              <a:rPr lang="ru-RU" sz="2000" dirty="0" smtClean="0"/>
              <a:t>Расходы на национальную оборону, национальную безопасность и правоохранительную деятельность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642918"/>
          <a:ext cx="5357850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715008" y="785794"/>
            <a:ext cx="3286116" cy="16312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Национальная безопасность и правоохранительная деятельность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Содержание единой дежурно-диспетчерской службы администрации </a:t>
            </a:r>
            <a:r>
              <a:rPr lang="ru-RU" sz="1200" dirty="0" err="1" smtClean="0"/>
              <a:t>Котельничского</a:t>
            </a:r>
            <a:r>
              <a:rPr lang="ru-RU" sz="1200" dirty="0" smtClean="0"/>
              <a:t> района Кировской области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Мероприятия направленные на профилактику правонарушений и преступлений в </a:t>
            </a:r>
            <a:r>
              <a:rPr lang="ru-RU" sz="1200" dirty="0" err="1" smtClean="0"/>
              <a:t>Котельничском</a:t>
            </a:r>
            <a:r>
              <a:rPr lang="ru-RU" sz="1200" dirty="0" smtClean="0"/>
              <a:t> районе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15008" y="2571744"/>
            <a:ext cx="3286116" cy="123110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Национальная оборона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 Субвенция местным бюджетам на реализацию полномочий по осуществлению первичного воинского учета на территориях, где отсутствуют военные комиссариаты</a:t>
            </a:r>
            <a:endParaRPr lang="ru-RU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428596" y="5000636"/>
            <a:ext cx="4786346" cy="116955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Расходы будут осуществляться в рамках 2 муниципальных программ </a:t>
            </a:r>
            <a:r>
              <a:rPr lang="ru-RU" sz="1400" dirty="0" err="1" smtClean="0"/>
              <a:t>Котельничского</a:t>
            </a:r>
            <a:r>
              <a:rPr lang="ru-RU" sz="1400" dirty="0" smtClean="0"/>
              <a:t> района Кировской области: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Развитие муниципального управления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Управление муниципальными финансами и регулирование межбюджетных отношений</a:t>
            </a:r>
            <a:endParaRPr lang="ru-RU" sz="1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Расходы на национальную экономику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857752" y="857232"/>
          <a:ext cx="1357322" cy="12144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786314" y="571480"/>
            <a:ext cx="205755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600" dirty="0" smtClean="0"/>
              <a:t>Дорожное хозяйство</a:t>
            </a:r>
            <a:endParaRPr lang="ru-RU" sz="1600" dirty="0"/>
          </a:p>
        </p:txBody>
      </p:sp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6858016" y="857232"/>
          <a:ext cx="1357322" cy="12144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6858016" y="571480"/>
            <a:ext cx="192956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600" dirty="0" smtClean="0"/>
              <a:t>Сельское хозяйство</a:t>
            </a:r>
            <a:endParaRPr lang="ru-RU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6000760" y="1000108"/>
            <a:ext cx="857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39643,1</a:t>
            </a:r>
          </a:p>
          <a:p>
            <a:r>
              <a:rPr lang="ru-RU" sz="1200" b="1" dirty="0" smtClean="0"/>
              <a:t>37005,9</a:t>
            </a:r>
          </a:p>
          <a:p>
            <a:r>
              <a:rPr lang="ru-RU" sz="1200" b="1" dirty="0" smtClean="0"/>
              <a:t>37331,1</a:t>
            </a:r>
          </a:p>
          <a:p>
            <a:r>
              <a:rPr lang="ru-RU" sz="1000" b="1" dirty="0" smtClean="0"/>
              <a:t>тыс. руб.</a:t>
            </a:r>
            <a:endParaRPr lang="ru-RU" sz="1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001024" y="1000108"/>
            <a:ext cx="85725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13897,7</a:t>
            </a:r>
          </a:p>
          <a:p>
            <a:r>
              <a:rPr lang="ru-RU" sz="1200" b="1" dirty="0" smtClean="0"/>
              <a:t>9223,3</a:t>
            </a:r>
          </a:p>
          <a:p>
            <a:r>
              <a:rPr lang="ru-RU" sz="1200" b="1" dirty="0" smtClean="0"/>
              <a:t>5735,9</a:t>
            </a:r>
          </a:p>
          <a:p>
            <a:r>
              <a:rPr lang="ru-RU" sz="1000" b="1" dirty="0" smtClean="0"/>
              <a:t>тыс. руб.</a:t>
            </a:r>
            <a:endParaRPr lang="ru-RU" sz="1000" b="1" dirty="0"/>
          </a:p>
        </p:txBody>
      </p:sp>
      <p:graphicFrame>
        <p:nvGraphicFramePr>
          <p:cNvPr id="10" name="Содержимое 3"/>
          <p:cNvGraphicFramePr>
            <a:graphicFrameLocks/>
          </p:cNvGraphicFramePr>
          <p:nvPr/>
        </p:nvGraphicFramePr>
        <p:xfrm>
          <a:off x="571472" y="2285992"/>
          <a:ext cx="1357322" cy="12144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Содержимое 3"/>
          <p:cNvGraphicFramePr>
            <a:graphicFrameLocks/>
          </p:cNvGraphicFramePr>
          <p:nvPr/>
        </p:nvGraphicFramePr>
        <p:xfrm>
          <a:off x="571472" y="4000504"/>
          <a:ext cx="1357322" cy="12144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6" name="Заголовок 1"/>
          <p:cNvSpPr txBox="1">
            <a:spLocks/>
          </p:cNvSpPr>
          <p:nvPr/>
        </p:nvSpPr>
        <p:spPr>
          <a:xfrm>
            <a:off x="2428860" y="2357430"/>
            <a:ext cx="6286544" cy="571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r>
              <a:rPr lang="ru-RU" sz="6400" b="1" dirty="0" smtClean="0"/>
              <a:t>Транспорт</a:t>
            </a:r>
          </a:p>
          <a:p>
            <a:pPr>
              <a:buFont typeface="Arial" pitchFamily="34" charset="0"/>
              <a:buChar char="•"/>
            </a:pPr>
            <a:r>
              <a:rPr lang="ru-RU" sz="4800" dirty="0" smtClean="0"/>
              <a:t>Субсидии юридическим лицам и индивидуальным предпринимателям, осуществляющим перевозку пассажиров автомобильным транспортом пригородных,  </a:t>
            </a:r>
            <a:r>
              <a:rPr lang="ru-RU" sz="4800" dirty="0" err="1" smtClean="0"/>
              <a:t>внутримуниципальных</a:t>
            </a:r>
            <a:r>
              <a:rPr lang="ru-RU" sz="4800" dirty="0" smtClean="0"/>
              <a:t> и межмуниципальных маршрутах  </a:t>
            </a:r>
            <a:endParaRPr lang="ru-RU" sz="4800" dirty="0"/>
          </a:p>
        </p:txBody>
      </p:sp>
      <p:sp>
        <p:nvSpPr>
          <p:cNvPr id="17" name="TextBox 16"/>
          <p:cNvSpPr txBox="1"/>
          <p:nvPr/>
        </p:nvSpPr>
        <p:spPr>
          <a:xfrm>
            <a:off x="1643042" y="2357430"/>
            <a:ext cx="8572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240</a:t>
            </a:r>
          </a:p>
          <a:p>
            <a:r>
              <a:rPr lang="ru-RU" sz="1000" b="1" dirty="0" smtClean="0"/>
              <a:t>тыс. руб.</a:t>
            </a:r>
            <a:endParaRPr lang="ru-RU" sz="1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643042" y="4143380"/>
            <a:ext cx="857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120,86</a:t>
            </a:r>
          </a:p>
          <a:p>
            <a:r>
              <a:rPr lang="ru-RU" sz="1200" b="1" dirty="0" smtClean="0"/>
              <a:t>23,0</a:t>
            </a:r>
          </a:p>
          <a:p>
            <a:r>
              <a:rPr lang="ru-RU" sz="1200" b="1" dirty="0" smtClean="0"/>
              <a:t>23,0</a:t>
            </a:r>
          </a:p>
          <a:p>
            <a:r>
              <a:rPr lang="ru-RU" sz="1000" b="1" dirty="0" smtClean="0"/>
              <a:t>тыс. руб.</a:t>
            </a:r>
            <a:endParaRPr lang="ru-RU" sz="1000" b="1" dirty="0"/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2428860" y="4071942"/>
            <a:ext cx="6286544" cy="1500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r>
              <a:rPr lang="ru-RU" sz="6400" b="1" dirty="0" smtClean="0"/>
              <a:t>Другие вопросы</a:t>
            </a:r>
          </a:p>
          <a:p>
            <a:pPr>
              <a:buFont typeface="Arial" pitchFamily="34" charset="0"/>
              <a:buChar char="•"/>
            </a:pPr>
            <a:r>
              <a:rPr lang="ru-RU" sz="4800" dirty="0" smtClean="0"/>
              <a:t>Поддержка малого и среднего предпринимательства</a:t>
            </a:r>
          </a:p>
          <a:p>
            <a:pPr>
              <a:buFont typeface="Arial" pitchFamily="34" charset="0"/>
              <a:buChar char="•"/>
            </a:pPr>
            <a:r>
              <a:rPr lang="ru-RU" sz="4800" dirty="0" smtClean="0"/>
              <a:t>Развитие туризма в </a:t>
            </a:r>
            <a:r>
              <a:rPr lang="ru-RU" sz="4800" dirty="0" err="1" smtClean="0"/>
              <a:t>Котельничском</a:t>
            </a:r>
            <a:r>
              <a:rPr lang="ru-RU" sz="4800" dirty="0" smtClean="0"/>
              <a:t> районе</a:t>
            </a:r>
          </a:p>
          <a:p>
            <a:pPr>
              <a:buFont typeface="Arial" pitchFamily="34" charset="0"/>
              <a:buChar char="•"/>
            </a:pPr>
            <a:r>
              <a:rPr lang="ru-RU" sz="4800" dirty="0" smtClean="0"/>
              <a:t>Развитие строительства и архитектуры в </a:t>
            </a:r>
            <a:r>
              <a:rPr lang="ru-RU" sz="4800" dirty="0" err="1" smtClean="0"/>
              <a:t>Котельничском</a:t>
            </a:r>
            <a:r>
              <a:rPr lang="ru-RU" sz="4800" dirty="0" smtClean="0"/>
              <a:t> районе</a:t>
            </a:r>
          </a:p>
          <a:p>
            <a:pPr>
              <a:buFont typeface="Arial" pitchFamily="34" charset="0"/>
              <a:buChar char="•"/>
            </a:pPr>
            <a:r>
              <a:rPr lang="ru-RU" sz="4800" dirty="0" smtClean="0"/>
              <a:t>Выделение земельных участков из земель сельскохозяйственного назначения в счет невостребованных земельных долей и (или) земельных долей, от права собственности на которые граждане отказались (2020год)</a:t>
            </a:r>
            <a:endParaRPr lang="ru-RU" sz="4800" dirty="0"/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214282" y="785794"/>
            <a:ext cx="1285884" cy="5715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53901,66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тыс. руб.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2" name="Заголовок 1"/>
          <p:cNvSpPr txBox="1">
            <a:spLocks/>
          </p:cNvSpPr>
          <p:nvPr/>
        </p:nvSpPr>
        <p:spPr>
          <a:xfrm>
            <a:off x="1643042" y="785794"/>
            <a:ext cx="1285884" cy="5715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46492,2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тыс. руб.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3071802" y="785794"/>
            <a:ext cx="1285884" cy="5715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43330,0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тыс. руб.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85720" y="1357298"/>
            <a:ext cx="9526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Расходы в</a:t>
            </a:r>
          </a:p>
          <a:p>
            <a:r>
              <a:rPr lang="ru-RU" sz="1400" dirty="0" smtClean="0"/>
              <a:t>2020г..</a:t>
            </a:r>
            <a:endParaRPr lang="ru-RU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1643042" y="1357298"/>
            <a:ext cx="9526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Расходы в</a:t>
            </a:r>
          </a:p>
          <a:p>
            <a:r>
              <a:rPr lang="ru-RU" sz="1400" dirty="0" smtClean="0"/>
              <a:t>2021г.</a:t>
            </a:r>
            <a:endParaRPr lang="ru-RU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3071802" y="1357298"/>
            <a:ext cx="9526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Расходы в</a:t>
            </a:r>
          </a:p>
          <a:p>
            <a:r>
              <a:rPr lang="ru-RU" sz="1400" dirty="0" smtClean="0"/>
              <a:t>2022г.</a:t>
            </a:r>
            <a:endParaRPr lang="ru-RU" sz="1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Расходы на сельское хозяйство</a:t>
            </a:r>
            <a:endParaRPr lang="ru-RU" dirty="0"/>
          </a:p>
        </p:txBody>
      </p:sp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642910" y="928670"/>
          <a:ext cx="2214578" cy="1857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Содержимое 3"/>
          <p:cNvGraphicFramePr>
            <a:graphicFrameLocks/>
          </p:cNvGraphicFramePr>
          <p:nvPr/>
        </p:nvGraphicFramePr>
        <p:xfrm>
          <a:off x="642910" y="2714620"/>
          <a:ext cx="2214578" cy="1857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Содержимое 3"/>
          <p:cNvGraphicFramePr>
            <a:graphicFrameLocks/>
          </p:cNvGraphicFramePr>
          <p:nvPr/>
        </p:nvGraphicFramePr>
        <p:xfrm>
          <a:off x="642910" y="4572008"/>
          <a:ext cx="2214578" cy="1857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Заголовок 1"/>
          <p:cNvSpPr txBox="1">
            <a:spLocks/>
          </p:cNvSpPr>
          <p:nvPr/>
        </p:nvSpPr>
        <p:spPr>
          <a:xfrm>
            <a:off x="2643174" y="1285860"/>
            <a:ext cx="1643074" cy="5715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13897,7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тыс. руб.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2643174" y="3071810"/>
            <a:ext cx="1643074" cy="5715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9223,3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тыс. руб.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2643174" y="4857760"/>
            <a:ext cx="1643074" cy="5715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5735,9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тыс. руб.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643174" y="5429264"/>
            <a:ext cx="16430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Расходы на сельское хозяйство в 2022г.</a:t>
            </a:r>
            <a:endParaRPr lang="ru-RU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2643174" y="3643314"/>
            <a:ext cx="16430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Расходы на сельское хозяйство в 2021г.</a:t>
            </a:r>
            <a:endParaRPr lang="ru-RU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2643174" y="1857364"/>
            <a:ext cx="16430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Расходы на сельское хозяйство в 2020г.</a:t>
            </a:r>
            <a:endParaRPr lang="ru-RU" sz="14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857752" y="1071546"/>
            <a:ext cx="378621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Возмещение части затрат на уплату процентов по инвестиционным кредитам (займам) в агропромышленном комплексе</a:t>
            </a:r>
            <a:r>
              <a:rPr lang="ru-RU" dirty="0" smtClean="0"/>
              <a:t>	</a:t>
            </a:r>
          </a:p>
          <a:p>
            <a:r>
              <a:rPr lang="ru-RU" dirty="0" smtClean="0"/>
              <a:t>		</a:t>
            </a:r>
          </a:p>
          <a:p>
            <a:r>
              <a:rPr lang="ru-RU" dirty="0" smtClean="0"/>
              <a:t> </a:t>
            </a:r>
            <a:r>
              <a:rPr lang="ru-RU" dirty="0" smtClean="0">
                <a:solidFill>
                  <a:srgbClr val="00B050"/>
                </a:solidFill>
              </a:rPr>
              <a:t>- Организация проведения мероприятий при осуществлении деятельности по обращению с животными без владельцев.</a:t>
            </a:r>
            <a:r>
              <a:rPr lang="ru-RU" dirty="0" smtClean="0"/>
              <a:t>		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991087108"/>
              </p:ext>
            </p:extLst>
          </p:nvPr>
        </p:nvGraphicFramePr>
        <p:xfrm>
          <a:off x="1907704" y="2669725"/>
          <a:ext cx="2214578" cy="2071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50" y="0"/>
            <a:ext cx="8929750" cy="511156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Расходы на дорожное хозяйство (дорожный фонд) тыс. руб.</a:t>
            </a:r>
            <a:endParaRPr lang="ru-RU" sz="2800" dirty="0"/>
          </a:p>
        </p:txBody>
      </p:sp>
      <p:graphicFrame>
        <p:nvGraphicFramePr>
          <p:cNvPr id="6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264817432"/>
              </p:ext>
            </p:extLst>
          </p:nvPr>
        </p:nvGraphicFramePr>
        <p:xfrm>
          <a:off x="1835696" y="4527113"/>
          <a:ext cx="2214578" cy="2071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Заголовок 1"/>
          <p:cNvSpPr txBox="1">
            <a:spLocks/>
          </p:cNvSpPr>
          <p:nvPr/>
        </p:nvSpPr>
        <p:spPr>
          <a:xfrm>
            <a:off x="3857620" y="857232"/>
            <a:ext cx="1643074" cy="5715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dirty="0">
                <a:solidFill>
                  <a:prstClr val="white"/>
                </a:solidFill>
              </a:rPr>
              <a:t>39643,1</a:t>
            </a:r>
          </a:p>
          <a:p>
            <a:r>
              <a:rPr lang="ru-RU" sz="2000" dirty="0">
                <a:solidFill>
                  <a:prstClr val="white"/>
                </a:solidFill>
              </a:rPr>
              <a:t>тыс. руб.</a:t>
            </a: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3857620" y="2928934"/>
            <a:ext cx="1643074" cy="5715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dirty="0">
                <a:solidFill>
                  <a:prstClr val="white"/>
                </a:solidFill>
              </a:rPr>
              <a:t>37005,9</a:t>
            </a:r>
          </a:p>
          <a:p>
            <a:r>
              <a:rPr lang="ru-RU" sz="2000" dirty="0">
                <a:solidFill>
                  <a:prstClr val="white"/>
                </a:solidFill>
              </a:rPr>
              <a:t>тыс. руб.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3857620" y="4857760"/>
            <a:ext cx="1643074" cy="5715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dirty="0">
                <a:solidFill>
                  <a:prstClr val="white"/>
                </a:solidFill>
              </a:rPr>
              <a:t>37331,1</a:t>
            </a:r>
          </a:p>
          <a:p>
            <a:r>
              <a:rPr lang="ru-RU" sz="2000" dirty="0">
                <a:solidFill>
                  <a:prstClr val="white"/>
                </a:solidFill>
              </a:rPr>
              <a:t>тыс. руб.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57620" y="1500174"/>
            <a:ext cx="164307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prstClr val="black"/>
                </a:solidFill>
              </a:rPr>
              <a:t>Объем бюджетных ассигнований дорожного фонда Котельничского района в 2020 году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857620" y="3500438"/>
            <a:ext cx="164307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prstClr val="black"/>
                </a:solidFill>
              </a:rPr>
              <a:t>Объем бюджетных ассигнований дорожного фонда Котельничского района в 2021 году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57620" y="5429264"/>
            <a:ext cx="164307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prstClr val="black"/>
                </a:solidFill>
              </a:rPr>
              <a:t>Объем бюджетных ассигнований дорожного фонда Котельничского района в 2022 году</a:t>
            </a: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5715008" y="4500570"/>
            <a:ext cx="3071834" cy="178595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dirty="0">
                <a:solidFill>
                  <a:prstClr val="white"/>
                </a:solidFill>
              </a:rPr>
              <a:t>В </a:t>
            </a:r>
            <a:r>
              <a:rPr lang="ru-RU" sz="2000" dirty="0" err="1">
                <a:solidFill>
                  <a:prstClr val="white"/>
                </a:solidFill>
              </a:rPr>
              <a:t>Котельничском</a:t>
            </a:r>
            <a:r>
              <a:rPr lang="ru-RU" sz="2000" dirty="0">
                <a:solidFill>
                  <a:prstClr val="white"/>
                </a:solidFill>
              </a:rPr>
              <a:t> районе протяженность автомобильных дорог местного значения</a:t>
            </a:r>
            <a:r>
              <a:rPr lang="en-US" sz="2000" dirty="0">
                <a:solidFill>
                  <a:prstClr val="white"/>
                </a:solidFill>
              </a:rPr>
              <a:t> </a:t>
            </a:r>
            <a:r>
              <a:rPr lang="ru-RU" sz="2000" dirty="0">
                <a:solidFill>
                  <a:prstClr val="white"/>
                </a:solidFill>
              </a:rPr>
              <a:t>составляет 568,7 км</a:t>
            </a: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71406" y="857232"/>
            <a:ext cx="1928826" cy="509204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ru-RU" sz="1200" dirty="0">
                <a:solidFill>
                  <a:prstClr val="white"/>
                </a:solidFill>
              </a:rPr>
              <a:t>Доходы от уплаты акцизов на автомобильный бензин, прямогонный бензин, дизельное топливо, моторное масло для дизельных и карбюраторных (</a:t>
            </a:r>
            <a:r>
              <a:rPr lang="ru-RU" sz="1200" dirty="0" err="1">
                <a:solidFill>
                  <a:prstClr val="white"/>
                </a:solidFill>
              </a:rPr>
              <a:t>инжекторных</a:t>
            </a:r>
            <a:r>
              <a:rPr lang="ru-RU" sz="1200" dirty="0">
                <a:solidFill>
                  <a:prstClr val="white"/>
                </a:solidFill>
              </a:rPr>
              <a:t>) двигателей, производимых на территории РФ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>
                <a:solidFill>
                  <a:prstClr val="white"/>
                </a:solidFill>
              </a:rPr>
              <a:t>Субсидия из областного бюджета на осуществление дорожной деятельности в отношении автомобильных дорог общего пользования местного </a:t>
            </a:r>
            <a:r>
              <a:rPr lang="ru-RU" sz="1200" dirty="0" smtClean="0">
                <a:solidFill>
                  <a:prstClr val="white"/>
                </a:solidFill>
              </a:rPr>
              <a:t>значения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>
                <a:solidFill>
                  <a:prstClr val="white"/>
                </a:solidFill>
              </a:rPr>
              <a:t>Субсидия на </a:t>
            </a:r>
            <a:r>
              <a:rPr lang="ru-RU" sz="1200" dirty="0" err="1" smtClean="0">
                <a:solidFill>
                  <a:prstClr val="white"/>
                </a:solidFill>
              </a:rPr>
              <a:t>софинансирование</a:t>
            </a:r>
            <a:r>
              <a:rPr lang="ru-RU" sz="1200" dirty="0" smtClean="0">
                <a:solidFill>
                  <a:prstClr val="white"/>
                </a:solidFill>
              </a:rPr>
              <a:t> инвестиционных программ и проектов общественной инфраструктуры муниципальных образований </a:t>
            </a:r>
            <a:endParaRPr lang="ru-RU" sz="1200" dirty="0">
              <a:solidFill>
                <a:prstClr val="white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71070113"/>
              </p:ext>
            </p:extLst>
          </p:nvPr>
        </p:nvGraphicFramePr>
        <p:xfrm>
          <a:off x="2054570" y="620688"/>
          <a:ext cx="6892248" cy="50293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controls>
      <p:control spid="15362" name="SapphireHiddenControl" r:id="rId2" imgW="6095880" imgH="4064040"/>
    </p:controls>
    <p:extLst>
      <p:ext uri="{BB962C8B-B14F-4D97-AF65-F5344CB8AC3E}">
        <p14:creationId xmlns:p14="http://schemas.microsoft.com/office/powerpoint/2010/main" xmlns="" val="2809301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Расходы на жилищно-коммунальное хозяйство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571612"/>
          <a:ext cx="5972188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357158" y="714356"/>
            <a:ext cx="8501122" cy="92869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Расходы</a:t>
            </a: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будут финансироваться в рамках муниципальной программы </a:t>
            </a:r>
            <a:r>
              <a:rPr kumimoji="0" lang="ru-RU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Котельничского</a:t>
            </a: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района «Развитие</a:t>
            </a:r>
            <a:r>
              <a:rPr lang="ru-RU" sz="1600" dirty="0" smtClean="0">
                <a:latin typeface="+mj-lt"/>
                <a:ea typeface="+mj-ea"/>
                <a:cs typeface="+mj-cs"/>
              </a:rPr>
              <a:t> коммунальной и жилищной инфраструктуры»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929322" y="2000240"/>
            <a:ext cx="2928926" cy="2143140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ЖИЛИЩНОЕ</a:t>
            </a:r>
            <a:r>
              <a:rPr kumimoji="0" lang="ru-RU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ХОЗЯЙСТВО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>
                <a:latin typeface="+mj-lt"/>
                <a:ea typeface="+mj-ea"/>
                <a:cs typeface="+mj-cs"/>
              </a:rPr>
              <a:t>Средства</a:t>
            </a:r>
            <a:r>
              <a:rPr lang="ru-RU" dirty="0" smtClean="0">
                <a:latin typeface="+mj-lt"/>
                <a:ea typeface="+mj-ea"/>
                <a:cs typeface="+mj-cs"/>
              </a:rPr>
              <a:t> на уплату обязательных взносов на капитальный ремонт общего имущества в многоквартирных домах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58259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Расходы на образование</a:t>
            </a:r>
            <a:endParaRPr lang="ru-RU" sz="28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715008" y="571480"/>
            <a:ext cx="3000396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Дошкольное образование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Финансовое</a:t>
            </a:r>
            <a: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обеспечение деятельности 4 районных учреждений</a:t>
            </a: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lang="ru-RU" sz="14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Субвенция</a:t>
            </a:r>
            <a:r>
              <a:rPr lang="ru-RU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на реализацию прав на получение общедоступного и бесплатного дошкольного образования в муниципальных дошкольных образовательных организациях</a:t>
            </a: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Обеспечение питания льготной категории детей в образовательных учреждения Котельничского муниципального района</a:t>
            </a:r>
          </a:p>
        </p:txBody>
      </p:sp>
      <p:graphicFrame>
        <p:nvGraphicFramePr>
          <p:cNvPr id="11" name="Содержимое 3"/>
          <p:cNvGraphicFramePr>
            <a:graphicFrameLocks/>
          </p:cNvGraphicFramePr>
          <p:nvPr/>
        </p:nvGraphicFramePr>
        <p:xfrm>
          <a:off x="285720" y="357166"/>
          <a:ext cx="4929222" cy="1928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Заголовок 1"/>
          <p:cNvSpPr txBox="1">
            <a:spLocks/>
          </p:cNvSpPr>
          <p:nvPr/>
        </p:nvSpPr>
        <p:spPr>
          <a:xfrm rot="16200000">
            <a:off x="-464363" y="1035811"/>
            <a:ext cx="1785950" cy="57153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180530,55</a:t>
            </a:r>
            <a:r>
              <a:rPr lang="ru-RU" sz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в 2020 году тыс. рублей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0" name="Содержимое 3"/>
          <p:cNvGraphicFramePr>
            <a:graphicFrameLocks/>
          </p:cNvGraphicFramePr>
          <p:nvPr/>
        </p:nvGraphicFramePr>
        <p:xfrm>
          <a:off x="214282" y="2357430"/>
          <a:ext cx="4829180" cy="2124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" name="Заголовок 1"/>
          <p:cNvSpPr txBox="1">
            <a:spLocks/>
          </p:cNvSpPr>
          <p:nvPr/>
        </p:nvSpPr>
        <p:spPr>
          <a:xfrm rot="16200000">
            <a:off x="-500082" y="3143232"/>
            <a:ext cx="1857388" cy="57153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179614,8 </a:t>
            </a:r>
            <a:r>
              <a:rPr lang="ru-RU" sz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в 2021 году тыс. рублей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6" name="Содержимое 3"/>
          <p:cNvGraphicFramePr>
            <a:graphicFrameLocks/>
          </p:cNvGraphicFramePr>
          <p:nvPr/>
        </p:nvGraphicFramePr>
        <p:xfrm>
          <a:off x="214282" y="4500570"/>
          <a:ext cx="4829180" cy="2124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7" name="Заголовок 1"/>
          <p:cNvSpPr txBox="1">
            <a:spLocks/>
          </p:cNvSpPr>
          <p:nvPr/>
        </p:nvSpPr>
        <p:spPr>
          <a:xfrm rot="16200000">
            <a:off x="-500082" y="5286372"/>
            <a:ext cx="1857388" cy="57153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181113,4 </a:t>
            </a:r>
            <a:r>
              <a:rPr lang="ru-RU" sz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в 2022 году тыс. рублей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8" name="Заголовок 1"/>
          <p:cNvSpPr txBox="1">
            <a:spLocks/>
          </p:cNvSpPr>
          <p:nvPr/>
        </p:nvSpPr>
        <p:spPr>
          <a:xfrm>
            <a:off x="5715008" y="1785926"/>
            <a:ext cx="3000396" cy="128588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Общее образование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Финансовое</a:t>
            </a:r>
            <a: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обеспечение деятельности  13 районных учреждений</a:t>
            </a: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lang="ru-RU" sz="14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Субвенция</a:t>
            </a:r>
            <a:r>
              <a:rPr lang="ru-RU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на реализацию прав на получение общедоступного и бесплатного дошкольного начального общего, основного общего, среднего общего и дополнительного образования детей в муниципальных общеобразовательных организациях</a:t>
            </a: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Создание в общеобразовательных организациях, расположенных в сельской местности, условий для занятий физической культурой и спортом (2020год)</a:t>
            </a:r>
          </a:p>
          <a:p>
            <a:pPr lvl="0">
              <a:spcBef>
                <a:spcPct val="0"/>
              </a:spcBef>
            </a:pPr>
            <a:endParaRPr lang="ru-RU" sz="14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9" name="Заголовок 1"/>
          <p:cNvSpPr txBox="1">
            <a:spLocks/>
          </p:cNvSpPr>
          <p:nvPr/>
        </p:nvSpPr>
        <p:spPr>
          <a:xfrm>
            <a:off x="5715008" y="4500570"/>
            <a:ext cx="3000396" cy="12858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Молодёжная политика и оздоровление детей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Оплата стоимости питания детей в лагерях, организованных муниципальными учреждениями, осуществляющими организацию отдыха и оздоровления детей в каникулярное время с дневным</a:t>
            </a:r>
            <a: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пребыванием</a:t>
            </a: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Мероприятия в сфере молодежной политики</a:t>
            </a: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Комплексные меры профилактики немедицинского потребления наркотических средств и их незаконного оборота в </a:t>
            </a:r>
            <a:r>
              <a:rPr lang="ru-RU" sz="14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Котельничском</a:t>
            </a:r>
            <a:r>
              <a:rPr lang="ru-RU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районе</a:t>
            </a:r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5715008" y="3714752"/>
            <a:ext cx="3000396" cy="71438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lvl="0">
              <a:spcBef>
                <a:spcPct val="0"/>
              </a:spcBef>
              <a:defRPr/>
            </a:pPr>
            <a:r>
              <a:rPr lang="ru-RU" sz="1400" dirty="0" smtClean="0">
                <a:solidFill>
                  <a:schemeClr val="tx1"/>
                </a:solidFill>
              </a:rPr>
              <a:t>Профессиональная подготовка, переподготовка и повышение квалификации</a:t>
            </a: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Субсидия из областного бюджета на подготовку и повышение квалификации лиц, замещающих муниципальные должности, и муниципальных служащих с </a:t>
            </a:r>
            <a:r>
              <a:rPr lang="ru-RU" sz="1200" dirty="0" err="1" smtClean="0">
                <a:solidFill>
                  <a:schemeClr val="tx1"/>
                </a:solidFill>
              </a:rPr>
              <a:t>софинансированием</a:t>
            </a:r>
            <a:r>
              <a:rPr lang="ru-RU" sz="1200" dirty="0" smtClean="0">
                <a:solidFill>
                  <a:schemeClr val="tx1"/>
                </a:solidFill>
              </a:rPr>
              <a:t> из районного бюджета</a:t>
            </a:r>
            <a:endParaRPr lang="ru-RU" sz="16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2" name="Заголовок 1"/>
          <p:cNvSpPr txBox="1">
            <a:spLocks/>
          </p:cNvSpPr>
          <p:nvPr/>
        </p:nvSpPr>
        <p:spPr>
          <a:xfrm>
            <a:off x="5715008" y="5857892"/>
            <a:ext cx="3000396" cy="92869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Другие вопросы в области образования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Противодействие коррупции в</a:t>
            </a:r>
            <a: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1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Котельничском</a:t>
            </a:r>
            <a: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районе</a:t>
            </a: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Обеспечение деятельности централизованной бухгалтерии, методкабинета и хозяйственно-эксплуатационной группы Управления образования администрации </a:t>
            </a:r>
            <a:r>
              <a:rPr lang="ru-RU" sz="14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Котельничского</a:t>
            </a:r>
            <a:r>
              <a:rPr lang="ru-RU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района</a:t>
            </a: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5715008" y="3071810"/>
            <a:ext cx="3000396" cy="57150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Дополнительное образование детей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</a:rPr>
              <a:t>Финансовое обеспечение деятельности 3 районных учреждений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Особенности формирования районного бюджета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sz="3400" dirty="0" smtClean="0"/>
              <a:t>Формирование районного бюджета на 2020 и на плановый период 2021 и 2022 годы осуществлялось в соответствии с задачами, определёнными прогнозом социально-экономического развития района муниципальными программами </a:t>
            </a:r>
            <a:r>
              <a:rPr lang="ru-RU" sz="3400" dirty="0" err="1" smtClean="0"/>
              <a:t>Котельничского</a:t>
            </a:r>
            <a:r>
              <a:rPr lang="ru-RU" sz="3400" dirty="0" smtClean="0"/>
              <a:t> района.</a:t>
            </a:r>
          </a:p>
          <a:p>
            <a:pPr algn="just">
              <a:buNone/>
            </a:pPr>
            <a:r>
              <a:rPr lang="ru-RU" sz="3400" dirty="0"/>
              <a:t>	</a:t>
            </a:r>
            <a:r>
              <a:rPr lang="ru-RU" sz="3400" dirty="0" smtClean="0"/>
              <a:t>Планирование районного бюджета осуществлялось в соответствии с методиками прогнозирования поступления доходов, утверждёнными главными администраторами доходов бюджетов бюджетной системы и приказом финансового управления от 04.07.2019 №42 «Об утверждении Порядка и Методики планирования бюджетных ассигнований районного бюджета».</a:t>
            </a:r>
          </a:p>
          <a:p>
            <a:pPr algn="just">
              <a:buNone/>
            </a:pPr>
            <a:r>
              <a:rPr lang="ru-RU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428604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Расходы на культуру</a:t>
            </a:r>
            <a:endParaRPr lang="ru-RU" sz="28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14282" y="1000108"/>
            <a:ext cx="3214710" cy="25717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Расходы будут осуществляться в рамках двух муниципальных программ </a:t>
            </a:r>
            <a:r>
              <a:rPr lang="ru-RU" sz="1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Котельничского</a:t>
            </a:r>
            <a:r>
              <a:rPr lang="ru-RU" sz="1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района Кировской области: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Развитие культуры </a:t>
            </a:r>
            <a:r>
              <a:rPr lang="ru-RU" sz="1400" dirty="0" smtClean="0">
                <a:solidFill>
                  <a:schemeClr val="tx1"/>
                </a:solidFill>
              </a:rPr>
              <a:t>в </a:t>
            </a:r>
            <a:r>
              <a:rPr lang="ru-RU" sz="1400" dirty="0" err="1" smtClean="0">
                <a:solidFill>
                  <a:schemeClr val="tx1"/>
                </a:solidFill>
              </a:rPr>
              <a:t>Котельничском</a:t>
            </a:r>
            <a:r>
              <a:rPr lang="ru-RU" sz="1400" dirty="0" smtClean="0">
                <a:solidFill>
                  <a:schemeClr val="tx1"/>
                </a:solidFill>
              </a:rPr>
              <a:t> районе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ru-RU" sz="1400" dirty="0" smtClean="0">
                <a:solidFill>
                  <a:schemeClr val="tx1"/>
                </a:solidFill>
              </a:rPr>
              <a:t>Комплексные меры профилактики немедицинского потребления наркотических средств и их незаконного оборота в </a:t>
            </a:r>
            <a:r>
              <a:rPr lang="ru-RU" sz="1400" dirty="0" err="1" smtClean="0">
                <a:solidFill>
                  <a:schemeClr val="tx1"/>
                </a:solidFill>
              </a:rPr>
              <a:t>Котельничском</a:t>
            </a:r>
            <a:r>
              <a:rPr lang="ru-RU" sz="1400" dirty="0" smtClean="0">
                <a:solidFill>
                  <a:schemeClr val="tx1"/>
                </a:solidFill>
              </a:rPr>
              <a:t> районе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1" name="Содержимое 3"/>
          <p:cNvGraphicFramePr>
            <a:graphicFrameLocks/>
          </p:cNvGraphicFramePr>
          <p:nvPr/>
        </p:nvGraphicFramePr>
        <p:xfrm>
          <a:off x="3071802" y="357166"/>
          <a:ext cx="4071966" cy="2124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Заголовок 1"/>
          <p:cNvSpPr txBox="1">
            <a:spLocks/>
          </p:cNvSpPr>
          <p:nvPr/>
        </p:nvSpPr>
        <p:spPr>
          <a:xfrm>
            <a:off x="7358082" y="500042"/>
            <a:ext cx="1643074" cy="5715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10355,95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тыс. руб.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7358082" y="2714620"/>
            <a:ext cx="1643074" cy="5715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10013,65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тыс. руб.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7358082" y="4643446"/>
            <a:ext cx="1643074" cy="5715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10033,75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тыс. руб.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358082" y="1142984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Расходы на культуру в 2020г.</a:t>
            </a:r>
            <a:endParaRPr lang="ru-RU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7358082" y="5214950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Расходы на культуру в 2022г.</a:t>
            </a:r>
            <a:endParaRPr lang="ru-RU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7358082" y="3286124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Расходы на культуру в 2021г.</a:t>
            </a:r>
            <a:endParaRPr lang="ru-RU" sz="1400" dirty="0"/>
          </a:p>
        </p:txBody>
      </p:sp>
      <p:graphicFrame>
        <p:nvGraphicFramePr>
          <p:cNvPr id="24" name="Содержимое 23"/>
          <p:cNvGraphicFramePr>
            <a:graphicFrameLocks noGrp="1"/>
          </p:cNvGraphicFramePr>
          <p:nvPr>
            <p:ph idx="1"/>
          </p:nvPr>
        </p:nvGraphicFramePr>
        <p:xfrm>
          <a:off x="3000364" y="4429132"/>
          <a:ext cx="4429156" cy="22574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5" name="Содержимое 3"/>
          <p:cNvGraphicFramePr>
            <a:graphicFrameLocks/>
          </p:cNvGraphicFramePr>
          <p:nvPr/>
        </p:nvGraphicFramePr>
        <p:xfrm>
          <a:off x="2714612" y="2285992"/>
          <a:ext cx="4572032" cy="2124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45" y="4500570"/>
            <a:ext cx="3500461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Заголовок 1"/>
          <p:cNvSpPr txBox="1">
            <a:spLocks/>
          </p:cNvSpPr>
          <p:nvPr/>
        </p:nvSpPr>
        <p:spPr>
          <a:xfrm>
            <a:off x="6643702" y="1714488"/>
            <a:ext cx="2357454" cy="92869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1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2020году продолжение работ по реконструкции здания, капитальному ремонту наружных сетей, благоустройству территории МКУК «Искровский СДК» за счет средств Президента РФ</a:t>
            </a:r>
            <a:endParaRPr lang="ru-RU" sz="1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58259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Расходы на социальную политику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642918"/>
          <a:ext cx="5357850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715008" y="785794"/>
            <a:ext cx="3286116" cy="6771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Пенсионное обеспечение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 выплата доплат к пенсии за выслугу лет муниципальным служащим</a:t>
            </a:r>
            <a:endParaRPr lang="ru-RU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5715008" y="3643314"/>
            <a:ext cx="3286116" cy="138499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Другие вопросы в области соц. политики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Выплаты Всероссийской общественной организации ветеранов (пенсионеров) войны, труда, Вооруженных сил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Выплаты общественной организации «Всероссийское общество инвалидов»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15008" y="1571612"/>
            <a:ext cx="3286116" cy="10156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dirty="0" smtClean="0"/>
              <a:t>Социальное обеспечение населения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Меры соц. поддержки гражданам за счет средств областной субвенции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Расходы на выплату мер социальной поддержки по договорам о целевом обучении</a:t>
            </a:r>
            <a:endParaRPr lang="ru-RU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5715008" y="2643182"/>
            <a:ext cx="3286116" cy="95410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Охрана семьи и детства 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Меры социальной поддержки семей с детьми за счет средств областной субвенции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86446" y="5072074"/>
            <a:ext cx="2857520" cy="14773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Расходы будут осуществляться в рамках 5 муниципальных программ Котельничского района Кировской области</a:t>
            </a: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58259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Расходы на физическую культуру и спорт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642918"/>
          <a:ext cx="5357850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572132" y="1428736"/>
            <a:ext cx="3286116" cy="147732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Расходы будут осуществляться в рамках муниципальной программы </a:t>
            </a:r>
            <a:r>
              <a:rPr lang="ru-RU" dirty="0" err="1" smtClean="0"/>
              <a:t>Котельничского</a:t>
            </a:r>
            <a:r>
              <a:rPr lang="ru-RU" dirty="0" smtClean="0"/>
              <a:t> района «Развитие  физической культуры и спорта»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72132" y="3143248"/>
            <a:ext cx="3286116" cy="181588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400" dirty="0" smtClean="0"/>
              <a:t>Организация и проведение официальных спортивных мероприятий и обеспечение участия спортивных сборных команд </a:t>
            </a:r>
            <a:r>
              <a:rPr lang="ru-RU" sz="1400" dirty="0" err="1" smtClean="0"/>
              <a:t>Котельничского</a:t>
            </a:r>
            <a:r>
              <a:rPr lang="ru-RU" sz="1400" dirty="0" smtClean="0"/>
              <a:t> района в спортивных соревнованиях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Организация и проведение физкультурных мероприятий, в том числе Фестивалей инвалидного спорта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001156" cy="65403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Расходы на предоставление межбюджетных трансфертов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571480"/>
          <a:ext cx="2614602" cy="2768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3071802" y="571480"/>
          <a:ext cx="2614602" cy="2768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5929322" y="571480"/>
          <a:ext cx="2614602" cy="2768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1"/>
          <p:cNvSpPr txBox="1"/>
          <p:nvPr/>
        </p:nvSpPr>
        <p:spPr>
          <a:xfrm>
            <a:off x="4000496" y="500042"/>
            <a:ext cx="714380" cy="35719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/>
              <a:t>2021</a:t>
            </a:r>
            <a:endParaRPr lang="ru-RU" sz="2000" dirty="0"/>
          </a:p>
        </p:txBody>
      </p:sp>
      <p:sp>
        <p:nvSpPr>
          <p:cNvPr id="8" name="TextBox 1"/>
          <p:cNvSpPr txBox="1"/>
          <p:nvPr/>
        </p:nvSpPr>
        <p:spPr>
          <a:xfrm>
            <a:off x="6858016" y="500042"/>
            <a:ext cx="714380" cy="35719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/>
              <a:t>2022</a:t>
            </a:r>
            <a:endParaRPr lang="ru-RU" sz="2000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57158" y="3429000"/>
          <a:ext cx="8286808" cy="272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4908"/>
                <a:gridCol w="1285884"/>
                <a:gridCol w="1143008"/>
                <a:gridCol w="1143008"/>
              </a:tblGrid>
              <a:tr h="190925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2021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2022</a:t>
                      </a:r>
                      <a:endParaRPr lang="ru-RU" sz="1600" dirty="0"/>
                    </a:p>
                  </a:txBody>
                  <a:tcPr/>
                </a:tc>
              </a:tr>
              <a:tr h="521976">
                <a:tc>
                  <a:txBody>
                    <a:bodyPr/>
                    <a:lstStyle/>
                    <a:p>
                      <a:r>
                        <a:rPr lang="ru-RU" sz="1400" baseline="0" dirty="0" smtClean="0"/>
                        <a:t>Дотация бюджетам поселений на поддержку мер по обеспечению сбалансированности бюджетов 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сельских поселений К</a:t>
                      </a:r>
                      <a:r>
                        <a:rPr lang="ru-RU" sz="1400" baseline="0" dirty="0" smtClean="0"/>
                        <a:t>отельничского района, тыс. руб.</a:t>
                      </a:r>
                      <a:endParaRPr lang="ru-RU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44460,2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44128,8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44119,3</a:t>
                      </a:r>
                      <a:endParaRPr lang="ru-RU" sz="1600" dirty="0"/>
                    </a:p>
                  </a:txBody>
                  <a:tcPr/>
                </a:tc>
              </a:tr>
              <a:tr h="556200">
                <a:tc>
                  <a:txBody>
                    <a:bodyPr/>
                    <a:lstStyle/>
                    <a:p>
                      <a:r>
                        <a:rPr lang="ru-RU" sz="1400" baseline="0" dirty="0" smtClean="0"/>
                        <a:t>Дотации на выравнивание бюджетной обеспеченности сельских поселений </a:t>
                      </a:r>
                      <a:r>
                        <a:rPr lang="ru-RU" sz="1400" baseline="0" dirty="0" err="1" smtClean="0"/>
                        <a:t>Котельничского</a:t>
                      </a:r>
                      <a:r>
                        <a:rPr lang="ru-RU" sz="1400" baseline="0" dirty="0" smtClean="0"/>
                        <a:t> района, тыс. 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9931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9852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9765</a:t>
                      </a:r>
                      <a:endParaRPr lang="ru-RU" sz="1600" dirty="0"/>
                    </a:p>
                  </a:txBody>
                  <a:tcPr/>
                </a:tc>
              </a:tr>
              <a:tr h="32954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latin typeface="Times New Roman"/>
                        </a:rPr>
                        <a:t>Субсидия местным бюджетам на выполнение расходных обязательств муниципальных образований области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1405,8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1405,8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1405,8</a:t>
                      </a:r>
                      <a:endParaRPr lang="ru-RU" sz="1600" dirty="0"/>
                    </a:p>
                  </a:txBody>
                  <a:tcPr/>
                </a:tc>
              </a:tr>
              <a:tr h="329541">
                <a:tc>
                  <a:txBody>
                    <a:bodyPr/>
                    <a:lstStyle/>
                    <a:p>
                      <a:r>
                        <a:rPr lang="ru-RU" sz="1400" baseline="0" dirty="0" smtClean="0"/>
                        <a:t>Иные межбюджетные трансферты, тыс. 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8875,13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3723,2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3723,2</a:t>
                      </a:r>
                      <a:endParaRPr lang="ru-RU" sz="1600" dirty="0"/>
                    </a:p>
                  </a:txBody>
                  <a:tcPr/>
                </a:tc>
              </a:tr>
              <a:tr h="190925"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/>
                        <a:t>ВСЕГО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64672,13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59109,8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59013,3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00034" y="3071810"/>
            <a:ext cx="45225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Межбюджетные трансферты в 2020-2022 гг.</a:t>
            </a: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500306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dirty="0" smtClean="0"/>
              <a:t>ВЫПЛАТЫ</a:t>
            </a:r>
            <a:endParaRPr lang="ru-RU" sz="72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72547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Выплаты отдельным категориям граждан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3" y="1142984"/>
          <a:ext cx="8715436" cy="533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7224"/>
                <a:gridCol w="925001"/>
                <a:gridCol w="1397737"/>
                <a:gridCol w="1397737"/>
                <a:gridCol w="139773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 выплаты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Число получателей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Расходы 2020 </a:t>
                      </a:r>
                      <a:r>
                        <a:rPr lang="ru-RU" sz="1400" baseline="0" dirty="0" smtClean="0"/>
                        <a:t>год</a:t>
                      </a:r>
                      <a:r>
                        <a:rPr lang="ru-RU" sz="1400" dirty="0" smtClean="0"/>
                        <a:t>, тыс. рублей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Расходы 2021 </a:t>
                      </a:r>
                      <a:r>
                        <a:rPr lang="ru-RU" sz="1400" baseline="0" dirty="0" smtClean="0"/>
                        <a:t>год</a:t>
                      </a:r>
                      <a:r>
                        <a:rPr lang="ru-RU" sz="1400" dirty="0" smtClean="0"/>
                        <a:t>, тыс. рублей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Расходы 2022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/>
                        <a:t>год</a:t>
                      </a:r>
                      <a:r>
                        <a:rPr lang="ru-RU" sz="1400" dirty="0" smtClean="0"/>
                        <a:t>, тыс. рублей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Частичная компенсация</a:t>
                      </a:r>
                      <a:r>
                        <a:rPr lang="ru-RU" sz="1400" baseline="0" dirty="0" smtClean="0"/>
                        <a:t> расходов на оплату жилого помещения и коммунальных услуг в виде ежемесячной денежной выплаты отдельным категориям специалистов, работающих в муниципальных учреждениях и проживающих в сельских населенных пунктах или поселках городского типа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347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347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347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Компенсация расходов на оплату жилых помещений,</a:t>
                      </a:r>
                      <a:r>
                        <a:rPr lang="ru-RU" sz="1400" baseline="0" dirty="0" smtClean="0"/>
                        <a:t> отопления и электроснабжения в виде ежемесячной денежной выплаты руководителям, педагогическим работникам и иным специалистам (за исключением совместителей) муниципальных образовательных организаций, организаций для детей-сирот и детей, оставшихся без попечения родителей, проживающим и работающим в сельских населенных пунктах (поселках городского типа)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198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9842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10324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10757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ВСЕГО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244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10189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10671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11104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65403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Выплаты учащимся, студентам и молодежи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758138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28377"/>
                <a:gridCol w="972505"/>
                <a:gridCol w="857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 выплат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Число получателей, человек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Расходы, </a:t>
                      </a:r>
                    </a:p>
                    <a:p>
                      <a:pPr algn="ctr"/>
                      <a:r>
                        <a:rPr lang="ru-RU" sz="1000" dirty="0" smtClean="0"/>
                        <a:t>тыс. рублей</a:t>
                      </a:r>
                      <a:endParaRPr lang="ru-RU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Расходы на выплату мер социальной поддержки по договорам о целевом обучении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2,0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857620" y="1214422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2020</a:t>
            </a:r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401080" cy="72547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Выплаты на охрану семьи и детства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785794"/>
          <a:ext cx="8715437" cy="512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3272"/>
                <a:gridCol w="785818"/>
                <a:gridCol w="1071570"/>
                <a:gridCol w="785818"/>
                <a:gridCol w="1071570"/>
                <a:gridCol w="785818"/>
                <a:gridCol w="1071571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Наименование выплаты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Число получателей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Расходы 2020 год, тыс. рублей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Число получателей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Расходы 2021 год, тыс. рублей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Число получателей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Расходы 2022 год, тыс. рублей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Обеспечение прав детей-сирот и детей, оставшихся без попечения родителей, лиц из числа детей-сирот</a:t>
                      </a:r>
                      <a:r>
                        <a:rPr lang="ru-RU" sz="1200" baseline="0" dirty="0" smtClean="0"/>
                        <a:t> на жилое помещение в соответствии с Законом Кировской области «О социальной поддержке детей-сирот и детей, оставшихся без попечения родителей, лиц из числа детей-сирот, детей попавших в сложную жизненную ситуацию»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5514,7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5514,7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2363,5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Компенсация платы взимаемой с родителей (законных представителей) за присмотр и уход за детьми</a:t>
                      </a:r>
                      <a:r>
                        <a:rPr lang="ru-RU" sz="1200" baseline="0" dirty="0" smtClean="0"/>
                        <a:t> в образовательных организациях, реализующих образовательную программу дошкольного образования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160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626,2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160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626,2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160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626,2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Ежемесячные</a:t>
                      </a:r>
                      <a:r>
                        <a:rPr lang="ru-RU" sz="1200" baseline="0" dirty="0" smtClean="0"/>
                        <a:t> денежные выплаты на детей-сирот и детей, оставшихся без попечения родителей, находящихся под опекой (попечительством), в приемной семье, и по начислению и выплате ежемесячного вознаграждения, причитающегося приемным родителям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3012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3012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3012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ВСЕГО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9152,9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9152,9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196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6001,7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571744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dirty="0" smtClean="0"/>
              <a:t>МУНИЦИПАЛЬНЫЙ ДОЛГ</a:t>
            </a:r>
            <a:endParaRPr lang="ru-RU" sz="72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58259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Муниципальный долг </a:t>
            </a:r>
            <a:r>
              <a:rPr lang="ru-RU" sz="2800" dirty="0" err="1" smtClean="0"/>
              <a:t>Котельничского</a:t>
            </a:r>
            <a:r>
              <a:rPr lang="ru-RU" sz="2800" dirty="0" smtClean="0"/>
              <a:t> района</a:t>
            </a:r>
            <a:endParaRPr lang="ru-RU" sz="28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428728" y="642918"/>
            <a:ext cx="6429420" cy="142876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>
              <a:spcBef>
                <a:spcPct val="0"/>
              </a:spcBef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Верхний</a:t>
            </a:r>
            <a:r>
              <a:rPr kumimoji="0" lang="ru-RU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предел муниципального долга 2000 </a:t>
            </a:r>
            <a:r>
              <a:rPr lang="ru-RU" dirty="0" smtClean="0">
                <a:solidFill>
                  <a:schemeClr val="bg1"/>
                </a:solidFill>
              </a:rPr>
              <a:t>тыс. руб. на 01.01.2021</a:t>
            </a:r>
          </a:p>
          <a:p>
            <a:pPr>
              <a:spcBef>
                <a:spcPct val="0"/>
              </a:spcBef>
            </a:pPr>
            <a:r>
              <a:rPr lang="ru-RU" dirty="0" smtClean="0">
                <a:solidFill>
                  <a:schemeClr val="bg1"/>
                </a:solidFill>
              </a:rPr>
              <a:t>Кредиты кредитных организаций 5000 тыс.руб.</a:t>
            </a:r>
          </a:p>
          <a:p>
            <a:pPr>
              <a:spcBef>
                <a:spcPct val="0"/>
              </a:spcBef>
            </a:pPr>
            <a:r>
              <a:rPr lang="ru-RU" dirty="0" smtClean="0">
                <a:solidFill>
                  <a:schemeClr val="bg1"/>
                </a:solidFill>
              </a:rPr>
              <a:t>Кредиты предоставляемые бюджетам муниципальных образований Кировской области из областного бюджета на покрытие временных кассовых разрывов 3000 тыс.руб.</a:t>
            </a: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 rot="16200000">
            <a:off x="-214330" y="1071530"/>
            <a:ext cx="1428760" cy="57153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2020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 rot="16200000">
            <a:off x="-250049" y="2893199"/>
            <a:ext cx="1500198" cy="57153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2021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 rot="16200000">
            <a:off x="-178611" y="4679149"/>
            <a:ext cx="1357322" cy="57153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2022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1357290" y="2428868"/>
            <a:ext cx="6500858" cy="150019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/>
          </a:bodyPr>
          <a:lstStyle/>
          <a:p>
            <a:pPr>
              <a:spcBef>
                <a:spcPct val="0"/>
              </a:spcBef>
            </a:pPr>
            <a:r>
              <a:rPr lang="ru-RU" dirty="0" smtClean="0">
                <a:solidFill>
                  <a:schemeClr val="bg1"/>
                </a:solidFill>
              </a:rPr>
              <a:t>Верхний предел муниципального долга 2000 тыс. руб. на 01.01.2022</a:t>
            </a:r>
          </a:p>
          <a:p>
            <a:pPr>
              <a:spcBef>
                <a:spcPct val="0"/>
              </a:spcBef>
            </a:pPr>
            <a:r>
              <a:rPr lang="ru-RU" dirty="0" smtClean="0">
                <a:solidFill>
                  <a:schemeClr val="bg1"/>
                </a:solidFill>
              </a:rPr>
              <a:t>Кредиты кредитных организаций 3000 тыс.руб.</a:t>
            </a:r>
          </a:p>
          <a:p>
            <a:pPr>
              <a:spcBef>
                <a:spcPct val="0"/>
              </a:spcBef>
            </a:pPr>
            <a:r>
              <a:rPr lang="ru-RU" dirty="0" smtClean="0">
                <a:solidFill>
                  <a:schemeClr val="bg1"/>
                </a:solidFill>
              </a:rPr>
              <a:t>Кредиты предоставляемые бюджетам муниципальных образований Кировской области из областного бюджета на покрытие временных кассовых разрывов 3000 </a:t>
            </a:r>
            <a:r>
              <a:rPr lang="ru-RU" dirty="0" err="1" smtClean="0">
                <a:solidFill>
                  <a:schemeClr val="bg1"/>
                </a:solidFill>
              </a:rPr>
              <a:t>тыс.руб</a:t>
            </a:r>
            <a:endParaRPr lang="ru-RU" dirty="0" smtClean="0">
              <a:solidFill>
                <a:schemeClr val="bg1"/>
              </a:solidFill>
            </a:endParaRPr>
          </a:p>
        </p:txBody>
      </p:sp>
      <p:sp>
        <p:nvSpPr>
          <p:cNvPr id="24" name="Заголовок 1"/>
          <p:cNvSpPr txBox="1">
            <a:spLocks/>
          </p:cNvSpPr>
          <p:nvPr/>
        </p:nvSpPr>
        <p:spPr>
          <a:xfrm>
            <a:off x="1357290" y="4286256"/>
            <a:ext cx="6500858" cy="135732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>
              <a:spcBef>
                <a:spcPct val="0"/>
              </a:spcBef>
            </a:pPr>
            <a:r>
              <a:rPr lang="ru-RU" dirty="0" smtClean="0">
                <a:solidFill>
                  <a:schemeClr val="bg1"/>
                </a:solidFill>
              </a:rPr>
              <a:t>Верхний предел муниципального долга 2000 тыс. руб. на 01.01.2023</a:t>
            </a:r>
          </a:p>
          <a:p>
            <a:pPr>
              <a:spcBef>
                <a:spcPct val="0"/>
              </a:spcBef>
            </a:pPr>
            <a:r>
              <a:rPr lang="ru-RU" dirty="0" smtClean="0">
                <a:solidFill>
                  <a:schemeClr val="bg1"/>
                </a:solidFill>
              </a:rPr>
              <a:t>Кредиты кредитных организаций 2000 тыс.руб.</a:t>
            </a:r>
          </a:p>
          <a:p>
            <a:pPr>
              <a:spcBef>
                <a:spcPct val="0"/>
              </a:spcBef>
            </a:pPr>
            <a:r>
              <a:rPr lang="ru-RU" dirty="0" smtClean="0">
                <a:solidFill>
                  <a:schemeClr val="bg1"/>
                </a:solidFill>
              </a:rPr>
              <a:t>Кредиты предоставляемые бюджетам муниципальных образований Кировской области из областного бюджета на покрытие временных кассовых разрывов 3000 тыс.руб.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Показатели социально-экономического развития </a:t>
            </a:r>
            <a:r>
              <a:rPr lang="ru-RU" sz="3600" dirty="0" err="1" smtClean="0"/>
              <a:t>Котельничского</a:t>
            </a:r>
            <a:r>
              <a:rPr lang="ru-RU" sz="3600" dirty="0" smtClean="0"/>
              <a:t> района 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500174"/>
          <a:ext cx="8786874" cy="50251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0"/>
                <a:gridCol w="790948"/>
                <a:gridCol w="923564"/>
                <a:gridCol w="928694"/>
                <a:gridCol w="928694"/>
                <a:gridCol w="928694"/>
              </a:tblGrid>
              <a:tr h="50778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Наименование показателя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2018 год (отчёт)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2019 год (оценка)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2020 год (прогноз)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2021</a:t>
                      </a:r>
                    </a:p>
                    <a:p>
                      <a:pPr algn="ctr"/>
                      <a:r>
                        <a:rPr lang="ru-RU" sz="1200" dirty="0" smtClean="0"/>
                        <a:t>(прогноз)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2022</a:t>
                      </a:r>
                    </a:p>
                    <a:p>
                      <a:pPr algn="ctr"/>
                      <a:r>
                        <a:rPr lang="ru-RU" sz="1200" dirty="0" smtClean="0"/>
                        <a:t>(прогноз)</a:t>
                      </a:r>
                      <a:endParaRPr lang="ru-RU" sz="1200" dirty="0"/>
                    </a:p>
                  </a:txBody>
                  <a:tcPr/>
                </a:tc>
              </a:tr>
              <a:tr h="41187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Среднегодовая численность населения, тыс. человек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12,79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12,38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11,99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11,62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11,27</a:t>
                      </a:r>
                      <a:endParaRPr lang="ru-RU" sz="1200" dirty="0"/>
                    </a:p>
                  </a:txBody>
                  <a:tcPr/>
                </a:tc>
              </a:tr>
              <a:tr h="41187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Фонд оплаты труда, тыс. рублей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684602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711799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739194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778982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828476</a:t>
                      </a:r>
                      <a:endParaRPr lang="ru-RU" sz="1200" dirty="0"/>
                    </a:p>
                  </a:txBody>
                  <a:tcPr/>
                </a:tc>
              </a:tr>
              <a:tr h="50778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Среднемесячная номинальная</a:t>
                      </a:r>
                      <a:r>
                        <a:rPr lang="ru-RU" sz="1200" baseline="0" dirty="0" smtClean="0"/>
                        <a:t> начисленная заработная плата в расчете на одного работника, рублей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17204,5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18542,2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19617,7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20866,3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22278</a:t>
                      </a:r>
                      <a:endParaRPr lang="ru-RU" sz="1200" dirty="0"/>
                    </a:p>
                  </a:txBody>
                  <a:tcPr/>
                </a:tc>
              </a:tr>
              <a:tr h="50778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Прибыль прибыльных предприятий (с учетом предприятий</a:t>
                      </a:r>
                      <a:r>
                        <a:rPr lang="ru-RU" sz="1200" baseline="0" dirty="0" smtClean="0"/>
                        <a:t> сельского хозяйства), тыс. рублей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125935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124589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126456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127902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128848</a:t>
                      </a:r>
                      <a:endParaRPr lang="ru-RU" sz="1200" dirty="0"/>
                    </a:p>
                  </a:txBody>
                  <a:tcPr/>
                </a:tc>
              </a:tr>
              <a:tr h="5077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в том числе прибыль прибыльных  </a:t>
                      </a:r>
                      <a:r>
                        <a:rPr lang="ru-RU" sz="1200" baseline="0" dirty="0" smtClean="0"/>
                        <a:t>сельскохозяйственных предприятий, тыс. рублей</a:t>
                      </a:r>
                      <a:endParaRPr lang="ru-RU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87965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86237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87600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88600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89100</a:t>
                      </a:r>
                      <a:endParaRPr lang="ru-RU" sz="1200" dirty="0"/>
                    </a:p>
                  </a:txBody>
                  <a:tcPr/>
                </a:tc>
              </a:tr>
              <a:tr h="646929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Оборот малых предприятий (с учетом </a:t>
                      </a:r>
                      <a:r>
                        <a:rPr lang="ru-RU" sz="1200" dirty="0" err="1" smtClean="0"/>
                        <a:t>микропредприятий</a:t>
                      </a:r>
                      <a:r>
                        <a:rPr lang="ru-RU" sz="1200" dirty="0" smtClean="0"/>
                        <a:t>), тыс.</a:t>
                      </a:r>
                      <a:r>
                        <a:rPr lang="ru-RU" sz="1200" baseline="0" dirty="0" smtClean="0"/>
                        <a:t> рублей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793681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821858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855449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889722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927029</a:t>
                      </a:r>
                      <a:endParaRPr lang="ru-RU" sz="1200" dirty="0" smtClean="0"/>
                    </a:p>
                    <a:p>
                      <a:endParaRPr lang="ru-RU" sz="1200" dirty="0"/>
                    </a:p>
                  </a:txBody>
                  <a:tcPr/>
                </a:tc>
              </a:tr>
              <a:tr h="50778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Остаточная балансовая стоимость основных фондов на конец года, тыс.</a:t>
                      </a:r>
                      <a:r>
                        <a:rPr lang="ru-RU" sz="1200" baseline="0" dirty="0" smtClean="0"/>
                        <a:t> рублей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1797598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1895022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1935001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1964402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1991516</a:t>
                      </a:r>
                      <a:endParaRPr lang="ru-RU" sz="1200" dirty="0"/>
                    </a:p>
                  </a:txBody>
                  <a:tcPr/>
                </a:tc>
              </a:tr>
              <a:tr h="50778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Индекс потребительских цен за период с начала года, % к предыдущему году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102,7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104,2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103,6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103,7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103,8</a:t>
                      </a:r>
                      <a:endParaRPr lang="ru-RU" sz="1200" dirty="0"/>
                    </a:p>
                  </a:txBody>
                  <a:tcPr/>
                </a:tc>
              </a:tr>
              <a:tr h="50778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Индекс физического</a:t>
                      </a:r>
                      <a:r>
                        <a:rPr lang="ru-RU" sz="1200" baseline="0" dirty="0" smtClean="0"/>
                        <a:t> объема платных услуг населению, % к предыдущему году в сопоставимых ценах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10,2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100,1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100,3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100,4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Контактная информация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5197493"/>
          </a:xfrm>
        </p:spPr>
        <p:txBody>
          <a:bodyPr/>
          <a:lstStyle/>
          <a:p>
            <a:pPr algn="ctr">
              <a:buNone/>
            </a:pPr>
            <a:r>
              <a:rPr lang="ru-RU" sz="2400" dirty="0" smtClean="0"/>
              <a:t>Финансовое управление администрации Кировской области </a:t>
            </a:r>
            <a:r>
              <a:rPr lang="ru-RU" sz="2400" dirty="0" err="1" smtClean="0"/>
              <a:t>Котельничского</a:t>
            </a:r>
            <a:r>
              <a:rPr lang="ru-RU" sz="2400" dirty="0" smtClean="0"/>
              <a:t> района</a:t>
            </a:r>
          </a:p>
          <a:p>
            <a:pPr algn="ctr">
              <a:buNone/>
            </a:pPr>
            <a:r>
              <a:rPr lang="ru-RU" sz="2400" dirty="0" smtClean="0"/>
              <a:t>ул. Карла Маркса, д.16, г. Котельнич, 612607,</a:t>
            </a:r>
          </a:p>
          <a:p>
            <a:pPr algn="ctr">
              <a:buNone/>
            </a:pPr>
            <a:r>
              <a:rPr lang="ru-RU" sz="2400" dirty="0" smtClean="0"/>
              <a:t>тел. (83342) 4-07-18,</a:t>
            </a:r>
          </a:p>
          <a:p>
            <a:pPr algn="ctr">
              <a:buNone/>
            </a:pPr>
            <a:r>
              <a:rPr lang="en-US" sz="2400" dirty="0" smtClean="0"/>
              <a:t>E-mail: </a:t>
            </a:r>
            <a:r>
              <a:rPr lang="en-US" sz="2400" dirty="0" smtClean="0">
                <a:hlinkClick r:id="rId2"/>
              </a:rPr>
              <a:t>fo13@depfin.kirov.ru</a:t>
            </a:r>
            <a:endParaRPr lang="en-US" sz="2400" dirty="0" smtClean="0"/>
          </a:p>
          <a:p>
            <a:pPr algn="ctr">
              <a:buNone/>
            </a:pPr>
            <a:r>
              <a:rPr lang="ru-RU" sz="2400" dirty="0" smtClean="0"/>
              <a:t>Интернет сайт: </a:t>
            </a:r>
            <a:r>
              <a:rPr lang="en-US" sz="2400" dirty="0" smtClean="0">
                <a:hlinkClick r:id="rId3"/>
              </a:rPr>
              <a:t>http://www.kotelnich-msu.ru/</a:t>
            </a:r>
            <a:endParaRPr lang="ru-RU" sz="2400" dirty="0" smtClean="0"/>
          </a:p>
          <a:p>
            <a:pPr algn="ctr">
              <a:buNone/>
            </a:pPr>
            <a:r>
              <a:rPr lang="ru-RU" sz="2000" dirty="0" smtClean="0"/>
              <a:t>Режим работы:</a:t>
            </a:r>
          </a:p>
          <a:p>
            <a:pPr algn="ctr">
              <a:buNone/>
            </a:pPr>
            <a:r>
              <a:rPr lang="ru-RU" sz="2000" dirty="0" smtClean="0"/>
              <a:t>понедельник-четверг с 7:48 до 17:00</a:t>
            </a:r>
          </a:p>
          <a:p>
            <a:pPr algn="ctr">
              <a:buNone/>
            </a:pPr>
            <a:r>
              <a:rPr lang="ru-RU" sz="2000" dirty="0" smtClean="0"/>
              <a:t>пятница с 7:48 до 16:00</a:t>
            </a:r>
          </a:p>
          <a:p>
            <a:pPr algn="ctr">
              <a:buNone/>
            </a:pPr>
            <a:r>
              <a:rPr lang="ru-RU" sz="2000" dirty="0" smtClean="0"/>
              <a:t>перерыв на обед с 12 до 13 часов</a:t>
            </a:r>
          </a:p>
          <a:p>
            <a:pPr algn="ctr">
              <a:buNone/>
            </a:pPr>
            <a:r>
              <a:rPr lang="ru-RU" sz="2000" dirty="0" smtClean="0"/>
              <a:t>суббота-воскресенье выходной</a:t>
            </a:r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характеристики районного бюджета, тыс. рублей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357298"/>
          <a:ext cx="8229600" cy="3500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6581001"/>
            <a:ext cx="25003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</a:t>
            </a:r>
            <a:r>
              <a:rPr lang="ru-RU" sz="1200" dirty="0" smtClean="0"/>
              <a:t>Первоначальный прогноз</a:t>
            </a:r>
            <a:endParaRPr lang="ru-RU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642910" y="5072074"/>
            <a:ext cx="7715304" cy="107721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/>
              <a:t>Бюджет</a:t>
            </a:r>
            <a:r>
              <a:rPr lang="ru-RU" dirty="0" smtClean="0"/>
              <a:t> – план доходов и расходов государства, субъекта Российской Федерации, муниципального образования, необходимый для обеспечения выполнения ими своих обязательств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571744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dirty="0" smtClean="0"/>
              <a:t>ДОХОДЫ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65403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Доходы районного бюджета, тыс. рублей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214546" y="1071547"/>
          <a:ext cx="1285884" cy="1285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3571868" y="1071546"/>
          <a:ext cx="1285884" cy="1285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4929190" y="1071546"/>
          <a:ext cx="1285884" cy="1285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Содержимое 3"/>
          <p:cNvGraphicFramePr>
            <a:graphicFrameLocks/>
          </p:cNvGraphicFramePr>
          <p:nvPr/>
        </p:nvGraphicFramePr>
        <p:xfrm>
          <a:off x="6286512" y="1071546"/>
          <a:ext cx="1285884" cy="1285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Содержимое 3"/>
          <p:cNvGraphicFramePr>
            <a:graphicFrameLocks/>
          </p:cNvGraphicFramePr>
          <p:nvPr/>
        </p:nvGraphicFramePr>
        <p:xfrm>
          <a:off x="7643834" y="1071546"/>
          <a:ext cx="1285884" cy="1285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57158" y="1285860"/>
            <a:ext cx="1571636" cy="193899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Налоговые доходы</a:t>
            </a:r>
          </a:p>
          <a:p>
            <a:r>
              <a:rPr lang="ru-RU" sz="1200" dirty="0" smtClean="0"/>
              <a:t>сумма налоговых доходов и удельный вес налоговых доходов в объеме налоговых и неналоговых доходов</a:t>
            </a:r>
            <a:endParaRPr lang="ru-RU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2571736" y="2285992"/>
            <a:ext cx="951671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73,7%</a:t>
            </a:r>
          </a:p>
          <a:p>
            <a:r>
              <a:rPr lang="ru-RU" sz="1600" dirty="0" smtClean="0"/>
              <a:t>54685,3</a:t>
            </a:r>
          </a:p>
          <a:p>
            <a:r>
              <a:rPr lang="ru-RU" sz="1200" dirty="0" smtClean="0"/>
              <a:t>тыс. рублей</a:t>
            </a:r>
            <a:endParaRPr lang="ru-RU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3929058" y="2285992"/>
            <a:ext cx="951671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78,1%</a:t>
            </a:r>
          </a:p>
          <a:p>
            <a:r>
              <a:rPr lang="ru-RU" sz="1600" dirty="0" smtClean="0"/>
              <a:t>54455,4</a:t>
            </a:r>
          </a:p>
          <a:p>
            <a:r>
              <a:rPr lang="ru-RU" sz="1200" dirty="0" smtClean="0"/>
              <a:t>тыс. рублей</a:t>
            </a:r>
            <a:endParaRPr lang="ru-RU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5286380" y="2285992"/>
            <a:ext cx="951671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75,9%</a:t>
            </a:r>
          </a:p>
          <a:p>
            <a:r>
              <a:rPr lang="ru-RU" sz="1600" dirty="0" smtClean="0"/>
              <a:t>50824,4</a:t>
            </a:r>
          </a:p>
          <a:p>
            <a:r>
              <a:rPr lang="ru-RU" sz="1200" dirty="0" smtClean="0"/>
              <a:t>тыс. рублей</a:t>
            </a:r>
            <a:endParaRPr lang="ru-RU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6715140" y="2285992"/>
            <a:ext cx="965329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76,1%</a:t>
            </a:r>
          </a:p>
          <a:p>
            <a:r>
              <a:rPr lang="ru-RU" sz="1600" dirty="0" smtClean="0"/>
              <a:t>52845,82</a:t>
            </a:r>
          </a:p>
          <a:p>
            <a:r>
              <a:rPr lang="ru-RU" sz="1200" dirty="0" smtClean="0"/>
              <a:t>тыс. рублей</a:t>
            </a:r>
            <a:endParaRPr lang="ru-RU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8072462" y="2285992"/>
            <a:ext cx="965329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76,4%</a:t>
            </a:r>
          </a:p>
          <a:p>
            <a:r>
              <a:rPr lang="ru-RU" sz="1600" dirty="0" smtClean="0"/>
              <a:t>55370,44</a:t>
            </a:r>
          </a:p>
          <a:p>
            <a:r>
              <a:rPr lang="ru-RU" sz="1200" dirty="0" smtClean="0"/>
              <a:t>тыс. рублей</a:t>
            </a:r>
            <a:endParaRPr lang="ru-RU" sz="1200" dirty="0"/>
          </a:p>
        </p:txBody>
      </p:sp>
      <p:graphicFrame>
        <p:nvGraphicFramePr>
          <p:cNvPr id="16" name="Содержимое 3"/>
          <p:cNvGraphicFramePr>
            <a:graphicFrameLocks/>
          </p:cNvGraphicFramePr>
          <p:nvPr/>
        </p:nvGraphicFramePr>
        <p:xfrm>
          <a:off x="2214546" y="3071811"/>
          <a:ext cx="1285884" cy="1285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7" name="Содержимое 3"/>
          <p:cNvGraphicFramePr>
            <a:graphicFrameLocks/>
          </p:cNvGraphicFramePr>
          <p:nvPr/>
        </p:nvGraphicFramePr>
        <p:xfrm>
          <a:off x="3571868" y="3071810"/>
          <a:ext cx="1285884" cy="1285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8" name="Содержимое 3"/>
          <p:cNvGraphicFramePr>
            <a:graphicFrameLocks/>
          </p:cNvGraphicFramePr>
          <p:nvPr/>
        </p:nvGraphicFramePr>
        <p:xfrm>
          <a:off x="4929190" y="3071810"/>
          <a:ext cx="1285884" cy="1285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19" name="Содержимое 3"/>
          <p:cNvGraphicFramePr>
            <a:graphicFrameLocks/>
          </p:cNvGraphicFramePr>
          <p:nvPr/>
        </p:nvGraphicFramePr>
        <p:xfrm>
          <a:off x="6286512" y="3071810"/>
          <a:ext cx="1285884" cy="1285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20" name="Содержимое 3"/>
          <p:cNvGraphicFramePr>
            <a:graphicFrameLocks/>
          </p:cNvGraphicFramePr>
          <p:nvPr/>
        </p:nvGraphicFramePr>
        <p:xfrm>
          <a:off x="7643834" y="3071810"/>
          <a:ext cx="1285884" cy="1285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357158" y="3286124"/>
            <a:ext cx="1571636" cy="193899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Неналоговые доходы</a:t>
            </a:r>
          </a:p>
          <a:p>
            <a:r>
              <a:rPr lang="ru-RU" sz="1200" dirty="0" smtClean="0"/>
              <a:t>сумма неналоговых доходов и удельный вес неналоговых доходов в объеме налоговых и неналоговых доходов</a:t>
            </a:r>
            <a:endParaRPr lang="ru-RU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2699792" y="4365104"/>
            <a:ext cx="951671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26,3%</a:t>
            </a:r>
          </a:p>
          <a:p>
            <a:r>
              <a:rPr lang="ru-RU" sz="1600" dirty="0" smtClean="0"/>
              <a:t>19552,2</a:t>
            </a:r>
          </a:p>
          <a:p>
            <a:r>
              <a:rPr lang="ru-RU" sz="1200" dirty="0" smtClean="0"/>
              <a:t>тыс. рублей</a:t>
            </a:r>
            <a:endParaRPr lang="ru-RU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3929058" y="4286256"/>
            <a:ext cx="951671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21,9%</a:t>
            </a:r>
          </a:p>
          <a:p>
            <a:r>
              <a:rPr lang="ru-RU" sz="1600" dirty="0" smtClean="0"/>
              <a:t>15258,9</a:t>
            </a:r>
          </a:p>
          <a:p>
            <a:r>
              <a:rPr lang="ru-RU" sz="1200" dirty="0" smtClean="0"/>
              <a:t>тыс. рублей</a:t>
            </a:r>
            <a:endParaRPr lang="ru-RU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5286380" y="4286256"/>
            <a:ext cx="951671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24,1%</a:t>
            </a:r>
          </a:p>
          <a:p>
            <a:r>
              <a:rPr lang="ru-RU" sz="1600" dirty="0" smtClean="0"/>
              <a:t>16111,3</a:t>
            </a:r>
          </a:p>
          <a:p>
            <a:r>
              <a:rPr lang="ru-RU" sz="1200" dirty="0" smtClean="0"/>
              <a:t>тыс. рублей</a:t>
            </a:r>
            <a:endParaRPr lang="ru-RU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6715140" y="4286256"/>
            <a:ext cx="965329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23,9%</a:t>
            </a:r>
          </a:p>
          <a:p>
            <a:r>
              <a:rPr lang="ru-RU" sz="1600" dirty="0" smtClean="0"/>
              <a:t>16602,05</a:t>
            </a:r>
          </a:p>
          <a:p>
            <a:r>
              <a:rPr lang="ru-RU" sz="1200" dirty="0" smtClean="0"/>
              <a:t>тыс. рублей</a:t>
            </a:r>
            <a:endParaRPr lang="ru-RU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8072462" y="4286256"/>
            <a:ext cx="965329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23,6%</a:t>
            </a:r>
          </a:p>
          <a:p>
            <a:r>
              <a:rPr lang="ru-RU" sz="1600" dirty="0" smtClean="0"/>
              <a:t>17124,74</a:t>
            </a:r>
          </a:p>
          <a:p>
            <a:r>
              <a:rPr lang="ru-RU" sz="1200" dirty="0" smtClean="0"/>
              <a:t>тыс. рублей</a:t>
            </a:r>
            <a:endParaRPr lang="ru-RU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2214546" y="857232"/>
            <a:ext cx="1395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2018 год (отчет)</a:t>
            </a:r>
            <a:endParaRPr lang="ru-RU" sz="1400" dirty="0"/>
          </a:p>
        </p:txBody>
      </p:sp>
      <p:sp>
        <p:nvSpPr>
          <p:cNvPr id="39" name="TextBox 38"/>
          <p:cNvSpPr txBox="1"/>
          <p:nvPr/>
        </p:nvSpPr>
        <p:spPr>
          <a:xfrm>
            <a:off x="3786182" y="857232"/>
            <a:ext cx="9310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2019 год*</a:t>
            </a:r>
            <a:endParaRPr lang="ru-RU" sz="1400" dirty="0"/>
          </a:p>
        </p:txBody>
      </p:sp>
      <p:sp>
        <p:nvSpPr>
          <p:cNvPr id="40" name="TextBox 39"/>
          <p:cNvSpPr txBox="1"/>
          <p:nvPr/>
        </p:nvSpPr>
        <p:spPr>
          <a:xfrm>
            <a:off x="5143504" y="857232"/>
            <a:ext cx="8413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2020 год</a:t>
            </a:r>
            <a:endParaRPr lang="ru-RU" sz="1400" dirty="0"/>
          </a:p>
        </p:txBody>
      </p:sp>
      <p:sp>
        <p:nvSpPr>
          <p:cNvPr id="41" name="TextBox 40"/>
          <p:cNvSpPr txBox="1"/>
          <p:nvPr/>
        </p:nvSpPr>
        <p:spPr>
          <a:xfrm>
            <a:off x="6500826" y="857232"/>
            <a:ext cx="8413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2021 год</a:t>
            </a:r>
            <a:endParaRPr lang="ru-RU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7858148" y="857232"/>
            <a:ext cx="8413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2022 год</a:t>
            </a:r>
            <a:endParaRPr lang="ru-RU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0" y="6581001"/>
            <a:ext cx="25003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</a:t>
            </a:r>
            <a:r>
              <a:rPr lang="ru-RU" sz="1200" dirty="0" smtClean="0"/>
              <a:t>Первоначальный прогноз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Объем и структура налоговых доходов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76" y="928670"/>
          <a:ext cx="2786050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Содержимое 3"/>
          <p:cNvGraphicFramePr>
            <a:graphicFrameLocks/>
          </p:cNvGraphicFramePr>
          <p:nvPr/>
        </p:nvGraphicFramePr>
        <p:xfrm>
          <a:off x="3143240" y="928670"/>
          <a:ext cx="2786050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Содержимое 3"/>
          <p:cNvGraphicFramePr>
            <a:graphicFrameLocks/>
          </p:cNvGraphicFramePr>
          <p:nvPr/>
        </p:nvGraphicFramePr>
        <p:xfrm>
          <a:off x="6084168" y="908720"/>
          <a:ext cx="2786050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42844" y="1428736"/>
            <a:ext cx="2813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50824,4тыс. руб. – всего налоговых доходов.</a:t>
            </a:r>
          </a:p>
          <a:p>
            <a:r>
              <a:rPr lang="ru-RU" sz="1000" dirty="0" smtClean="0"/>
              <a:t>Это составляет 13,2% в общем объеме доходов.</a:t>
            </a:r>
            <a:endParaRPr lang="ru-RU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3143240" y="1428736"/>
            <a:ext cx="2813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52845,82тыс. руб. – всего налоговых доходов.</a:t>
            </a:r>
          </a:p>
          <a:p>
            <a:r>
              <a:rPr lang="ru-RU" sz="1000" dirty="0" smtClean="0"/>
              <a:t>Это составляет 14,5% в общем объеме доходов.</a:t>
            </a:r>
            <a:endParaRPr lang="ru-RU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6143636" y="1428736"/>
            <a:ext cx="2813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55370,44 тыс. руб. – всего налоговых доходов.</a:t>
            </a:r>
          </a:p>
          <a:p>
            <a:r>
              <a:rPr lang="ru-RU" sz="1000" dirty="0" smtClean="0"/>
              <a:t>Это составляет 15,3% в общем объеме доходов.</a:t>
            </a:r>
            <a:endParaRPr lang="ru-RU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Налог на доходы физических лиц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692696"/>
          <a:ext cx="5686436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692696"/>
            <a:ext cx="93610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16840,19</a:t>
            </a:r>
          </a:p>
          <a:p>
            <a:r>
              <a:rPr lang="ru-RU" sz="1200" dirty="0" smtClean="0"/>
              <a:t>тыс. руб.</a:t>
            </a:r>
            <a:endParaRPr lang="ru-RU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548680"/>
            <a:ext cx="79208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19003,5</a:t>
            </a:r>
          </a:p>
          <a:p>
            <a:r>
              <a:rPr lang="ru-RU" sz="1200" dirty="0" smtClean="0"/>
              <a:t>тыс. руб.</a:t>
            </a:r>
            <a:endParaRPr lang="ru-RU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3707904" y="548680"/>
            <a:ext cx="116174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20026,03</a:t>
            </a:r>
          </a:p>
          <a:p>
            <a:r>
              <a:rPr lang="ru-RU" sz="1200" dirty="0" smtClean="0"/>
              <a:t>тыс. руб.</a:t>
            </a:r>
            <a:endParaRPr lang="ru-RU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4860032" y="476673"/>
            <a:ext cx="86409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21303,19</a:t>
            </a:r>
          </a:p>
          <a:p>
            <a:r>
              <a:rPr lang="ru-RU" sz="1200" dirty="0" smtClean="0"/>
              <a:t>тыс. руб.</a:t>
            </a:r>
            <a:endParaRPr lang="ru-RU" sz="1200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6000760" y="785794"/>
            <a:ext cx="2943188" cy="18573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Налог</a:t>
            </a:r>
            <a: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на доходы физических лиц (НДФЛ) – основной вид прямых </a:t>
            </a:r>
            <a:r>
              <a:rPr lang="ru-RU" sz="1400" dirty="0" smtClean="0">
                <a:latin typeface="+mj-lt"/>
                <a:ea typeface="+mj-ea"/>
                <a:cs typeface="+mj-cs"/>
              </a:rPr>
              <a:t>налогов. Исчисляется в процентах от совокупного дохода физических лиц за вычетом документально подтверждённых расходов в соответствии с действующим законодательством.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214282" y="4429132"/>
          <a:ext cx="1500198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Диаграмма 10"/>
          <p:cNvGraphicFramePr/>
          <p:nvPr/>
        </p:nvGraphicFramePr>
        <p:xfrm>
          <a:off x="2071670" y="4429132"/>
          <a:ext cx="1500198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Диаграмма 11"/>
          <p:cNvGraphicFramePr/>
          <p:nvPr/>
        </p:nvGraphicFramePr>
        <p:xfrm>
          <a:off x="3995936" y="4509120"/>
          <a:ext cx="1500198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142976" y="4500570"/>
            <a:ext cx="829233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28,4%</a:t>
            </a:r>
            <a:endParaRPr lang="ru-RU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3000364" y="4500570"/>
            <a:ext cx="829233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28,8%</a:t>
            </a:r>
            <a:endParaRPr lang="ru-RU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4788024" y="4509120"/>
            <a:ext cx="936105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29,4%</a:t>
            </a:r>
            <a:endParaRPr lang="ru-RU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357158" y="3571876"/>
            <a:ext cx="50720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Доля поступлений налога в общем объеме налоговых и неналоговых доходов районного бюджета в 2020, 2021 и 2022 годах</a:t>
            </a:r>
            <a:endParaRPr lang="ru-RU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5643570" y="2786058"/>
            <a:ext cx="1643073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Доходы, облагаемые НДФЛ</a:t>
            </a:r>
          </a:p>
          <a:p>
            <a:pPr>
              <a:buFont typeface="Arial" pitchFamily="34" charset="0"/>
              <a:buChar char="•"/>
            </a:pPr>
            <a:r>
              <a:rPr lang="ru-RU" sz="1000" dirty="0" smtClean="0"/>
              <a:t>Вознаграждение за выполнение трудовых или иных обязанностей;</a:t>
            </a:r>
          </a:p>
          <a:p>
            <a:pPr>
              <a:buFont typeface="Arial" pitchFamily="34" charset="0"/>
              <a:buChar char="•"/>
            </a:pPr>
            <a:r>
              <a:rPr lang="ru-RU" sz="1000" dirty="0" smtClean="0"/>
              <a:t>От продажи имущества, находившегося в собственности менее 3 лет;</a:t>
            </a:r>
          </a:p>
          <a:p>
            <a:pPr>
              <a:buFont typeface="Arial" pitchFamily="34" charset="0"/>
              <a:buChar char="•"/>
            </a:pPr>
            <a:r>
              <a:rPr lang="ru-RU" sz="1000" dirty="0" smtClean="0"/>
              <a:t>От сдачи имущества в аренду;</a:t>
            </a:r>
          </a:p>
          <a:p>
            <a:pPr>
              <a:buFont typeface="Arial" pitchFamily="34" charset="0"/>
              <a:buChar char="•"/>
            </a:pPr>
            <a:r>
              <a:rPr lang="ru-RU" sz="1000" dirty="0" smtClean="0"/>
              <a:t>Доходы от источников за пределами РФ;</a:t>
            </a:r>
          </a:p>
          <a:p>
            <a:pPr>
              <a:buFont typeface="Arial" pitchFamily="34" charset="0"/>
              <a:buChar char="•"/>
            </a:pPr>
            <a:r>
              <a:rPr lang="ru-RU" sz="1000" dirty="0" smtClean="0"/>
              <a:t>Доходы в виде разного рода выигрышей;</a:t>
            </a:r>
          </a:p>
          <a:p>
            <a:pPr>
              <a:buFont typeface="Arial" pitchFamily="34" charset="0"/>
              <a:buChar char="•"/>
            </a:pPr>
            <a:r>
              <a:rPr lang="ru-RU" sz="1000" dirty="0" smtClean="0"/>
              <a:t>Иные доходы.</a:t>
            </a:r>
            <a:endParaRPr lang="ru-RU" sz="1000" dirty="0"/>
          </a:p>
        </p:txBody>
      </p:sp>
      <p:sp>
        <p:nvSpPr>
          <p:cNvPr id="18" name="TextBox 17"/>
          <p:cNvSpPr txBox="1"/>
          <p:nvPr/>
        </p:nvSpPr>
        <p:spPr>
          <a:xfrm>
            <a:off x="7286644" y="2786058"/>
            <a:ext cx="1714512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Доходы, необлагаемые НДФЛ</a:t>
            </a:r>
          </a:p>
          <a:p>
            <a:pPr>
              <a:buFont typeface="Arial" pitchFamily="34" charset="0"/>
              <a:buChar char="•"/>
            </a:pPr>
            <a:r>
              <a:rPr lang="ru-RU" sz="1000" dirty="0" smtClean="0"/>
              <a:t>Доходы от продажи имущества, находившегося в собственности более трех лет;</a:t>
            </a:r>
          </a:p>
          <a:p>
            <a:pPr>
              <a:buFont typeface="Arial" pitchFamily="34" charset="0"/>
              <a:buChar char="•"/>
            </a:pPr>
            <a:r>
              <a:rPr lang="ru-RU" sz="1000" dirty="0" smtClean="0"/>
              <a:t>Доходы, полученные в порядке наследования;</a:t>
            </a:r>
          </a:p>
          <a:p>
            <a:pPr>
              <a:buFont typeface="Arial" pitchFamily="34" charset="0"/>
              <a:buChar char="•"/>
            </a:pPr>
            <a:r>
              <a:rPr lang="ru-RU" sz="1000" dirty="0" smtClean="0"/>
              <a:t>Доходы, полученные по договору дарения от члена семьи и (или) близкого родственника в соответствии с Семейным кодексом РФ (от супруга, родителей и детей, в  том числе усыновителей и усыновленных, дедушки, бабушки и внуков, полнородных и не полнородных (имеющих общих отца или мать) братьев и сестер);</a:t>
            </a:r>
          </a:p>
          <a:p>
            <a:pPr>
              <a:buFont typeface="Arial" pitchFamily="34" charset="0"/>
              <a:buChar char="•"/>
            </a:pPr>
            <a:r>
              <a:rPr lang="ru-RU" sz="1000" dirty="0" smtClean="0"/>
              <a:t>Иные доходы.</a:t>
            </a:r>
            <a:endParaRPr lang="ru-RU" sz="1000" dirty="0"/>
          </a:p>
        </p:txBody>
      </p:sp>
      <p:cxnSp>
        <p:nvCxnSpPr>
          <p:cNvPr id="20" name="Прямая со стрелкой 19"/>
          <p:cNvCxnSpPr/>
          <p:nvPr/>
        </p:nvCxnSpPr>
        <p:spPr>
          <a:xfrm rot="5400000">
            <a:off x="5393537" y="4679165"/>
            <a:ext cx="3786214" cy="1588"/>
          </a:xfrm>
          <a:prstGeom prst="straightConnector1">
            <a:avLst/>
          </a:prstGeom>
          <a:ln>
            <a:prstDash val="sysDot"/>
            <a:headEnd type="oval" w="med" len="med"/>
            <a:tailEnd type="oval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0" y="6581001"/>
            <a:ext cx="25003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</a:t>
            </a:r>
            <a:r>
              <a:rPr lang="ru-RU" sz="1200" dirty="0" smtClean="0"/>
              <a:t>Первоначальный прогноз</a:t>
            </a:r>
            <a:endParaRPr lang="ru-RU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642910" y="60007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2020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2500298" y="60007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2021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4286248" y="60007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4828</TotalTime>
  <Words>3254</Words>
  <Application>Microsoft Office PowerPoint</Application>
  <PresentationFormat>Экран (4:3)</PresentationFormat>
  <Paragraphs>702</Paragraphs>
  <Slides>40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Тема Office</vt:lpstr>
      <vt:lpstr>Бюджет для граждан</vt:lpstr>
      <vt:lpstr>Составление проекта районного бюджета основывается на:</vt:lpstr>
      <vt:lpstr>Особенности формирования районного бюджета</vt:lpstr>
      <vt:lpstr>Показатели социально-экономического развития Котельничского района </vt:lpstr>
      <vt:lpstr>Основные характеристики районного бюджета, тыс. рублей</vt:lpstr>
      <vt:lpstr>ДОХОДЫ</vt:lpstr>
      <vt:lpstr>Доходы районного бюджета, тыс. рублей</vt:lpstr>
      <vt:lpstr>Объем и структура налоговых доходов</vt:lpstr>
      <vt:lpstr>Налог на доходы физических лиц</vt:lpstr>
      <vt:lpstr>Доходы от акцизов на нефтепродукты</vt:lpstr>
      <vt:lpstr>Налоги на совокупный доход</vt:lpstr>
      <vt:lpstr>Налоги на имущество</vt:lpstr>
      <vt:lpstr>Объем и структура неналоговых доходов</vt:lpstr>
      <vt:lpstr>Объем и структура безвозмездных поступлений</vt:lpstr>
      <vt:lpstr>РАСХОДЫ</vt:lpstr>
      <vt:lpstr>Расходы районного бюджета, тыс. рублей</vt:lpstr>
      <vt:lpstr>Расходы районного бюджета по разделам бюджетной классификации расходов бюджетов, тыс. рублей</vt:lpstr>
      <vt:lpstr>Расходы на реализацию муниципальных программ Котельничского района в 2018 году</vt:lpstr>
      <vt:lpstr>Расходы на реализацию муниципальных программ Котельничского района в 2019 году</vt:lpstr>
      <vt:lpstr>Расходы на реализацию муниципальных программ Котельничского района в 2020году</vt:lpstr>
      <vt:lpstr>Расходы на реализацию муниципальных программ Котельничского района в 2021году</vt:lpstr>
      <vt:lpstr>Расходы на реализацию муниципальных программ Котельничского района в 2022 году</vt:lpstr>
      <vt:lpstr>Расходы на общегосударственные вопросы</vt:lpstr>
      <vt:lpstr>Расходы на национальную оборону, национальную безопасность и правоохранительную деятельность</vt:lpstr>
      <vt:lpstr>Расходы на национальную экономику</vt:lpstr>
      <vt:lpstr>Расходы на сельское хозяйство</vt:lpstr>
      <vt:lpstr>Расходы на дорожное хозяйство (дорожный фонд) тыс. руб.</vt:lpstr>
      <vt:lpstr>Расходы на жилищно-коммунальное хозяйство</vt:lpstr>
      <vt:lpstr>Расходы на образование</vt:lpstr>
      <vt:lpstr>Расходы на культуру</vt:lpstr>
      <vt:lpstr>Расходы на социальную политику</vt:lpstr>
      <vt:lpstr>Расходы на физическую культуру и спорт</vt:lpstr>
      <vt:lpstr>Расходы на предоставление межбюджетных трансфертов</vt:lpstr>
      <vt:lpstr>ВЫПЛАТЫ</vt:lpstr>
      <vt:lpstr>Выплаты отдельным категориям граждан</vt:lpstr>
      <vt:lpstr>Выплаты учащимся, студентам и молодежи</vt:lpstr>
      <vt:lpstr>Выплаты на охрану семьи и детства</vt:lpstr>
      <vt:lpstr>МУНИЦИПАЛЬНЫЙ ДОЛГ</vt:lpstr>
      <vt:lpstr>Муниципальный долг Котельничского района</vt:lpstr>
      <vt:lpstr>Контактная информация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1</dc:creator>
  <cp:lastModifiedBy>1</cp:lastModifiedBy>
  <cp:revision>436</cp:revision>
  <dcterms:created xsi:type="dcterms:W3CDTF">2016-11-28T06:42:45Z</dcterms:created>
  <dcterms:modified xsi:type="dcterms:W3CDTF">2019-11-13T10:31:43Z</dcterms:modified>
</cp:coreProperties>
</file>